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28"/>
  </p:notesMasterIdLst>
  <p:handoutMasterIdLst>
    <p:handoutMasterId r:id="rId29"/>
  </p:handoutMasterIdLst>
  <p:sldIdLst>
    <p:sldId id="330" r:id="rId2"/>
    <p:sldId id="331" r:id="rId3"/>
    <p:sldId id="333" r:id="rId4"/>
    <p:sldId id="337" r:id="rId5"/>
    <p:sldId id="336" r:id="rId6"/>
    <p:sldId id="334" r:id="rId7"/>
    <p:sldId id="335" r:id="rId8"/>
    <p:sldId id="332" r:id="rId9"/>
    <p:sldId id="346" r:id="rId10"/>
    <p:sldId id="350" r:id="rId11"/>
    <p:sldId id="349" r:id="rId12"/>
    <p:sldId id="341" r:id="rId13"/>
    <p:sldId id="342" r:id="rId14"/>
    <p:sldId id="343" r:id="rId15"/>
    <p:sldId id="345" r:id="rId16"/>
    <p:sldId id="338" r:id="rId17"/>
    <p:sldId id="339" r:id="rId18"/>
    <p:sldId id="340" r:id="rId19"/>
    <p:sldId id="352" r:id="rId20"/>
    <p:sldId id="353" r:id="rId21"/>
    <p:sldId id="354" r:id="rId22"/>
    <p:sldId id="355" r:id="rId23"/>
    <p:sldId id="356" r:id="rId24"/>
    <p:sldId id="357" r:id="rId25"/>
    <p:sldId id="348" r:id="rId26"/>
    <p:sldId id="351" r:id="rId27"/>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7B1"/>
    <a:srgbClr val="828383"/>
    <a:srgbClr val="005BBB"/>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48"/>
    <p:restoredTop sz="95867"/>
  </p:normalViewPr>
  <p:slideViewPr>
    <p:cSldViewPr snapToGrid="0" snapToObjects="1">
      <p:cViewPr varScale="1">
        <p:scale>
          <a:sx n="83" d="100"/>
          <a:sy n="83" d="100"/>
        </p:scale>
        <p:origin x="821" y="82"/>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5/3/2018</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5/3/2018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1"/>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a:t>Click to </a:t>
            </a:r>
            <a:r>
              <a:rPr lang="en-US"/>
              <a:t>edit title</a:t>
            </a:r>
            <a:endParaRPr lang="en-US" dirty="0"/>
          </a:p>
        </p:txBody>
      </p:sp>
    </p:spTree>
    <p:extLst>
      <p:ext uri="{BB962C8B-B14F-4D97-AF65-F5344CB8AC3E}">
        <p14:creationId xmlns:p14="http://schemas.microsoft.com/office/powerpoint/2010/main" val="1787271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2"/>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5058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6" y="366636"/>
            <a:ext cx="4800588" cy="356028"/>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54941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dirty="0"/>
              <a:t>Click to edit title</a:t>
            </a:r>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Ls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7.xml"/><Relationship Id="rId4" Type="http://schemas.openxmlformats.org/officeDocument/2006/relationships/image" Target="../media/image2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BB895ACE-0E38-4A4C-ADA3-4C6E59BEB557}"/>
              </a:ext>
            </a:extLst>
          </p:cNvPr>
          <p:cNvSpPr>
            <a:spLocks noGrp="1"/>
          </p:cNvSpPr>
          <p:nvPr>
            <p:ph type="ctrTitle"/>
          </p:nvPr>
        </p:nvSpPr>
        <p:spPr>
          <a:xfrm>
            <a:off x="658368" y="1490472"/>
            <a:ext cx="8633414" cy="2386584"/>
          </a:xfrm>
        </p:spPr>
        <p:txBody>
          <a:bodyPr>
            <a:normAutofit/>
          </a:bodyPr>
          <a:lstStyle/>
          <a:p>
            <a:r>
              <a:rPr lang="en-US" sz="4400" dirty="0"/>
              <a:t>Music recommendation using Clustering</a:t>
            </a:r>
          </a:p>
        </p:txBody>
      </p:sp>
      <p:sp>
        <p:nvSpPr>
          <p:cNvPr id="8" name="Rectangle 7">
            <a:extLst>
              <a:ext uri="{FF2B5EF4-FFF2-40B4-BE49-F238E27FC236}">
                <a16:creationId xmlns:a16="http://schemas.microsoft.com/office/drawing/2014/main" id="{860B9B69-BBF0-3E43-8B7B-B3FC5E0A1228}"/>
              </a:ext>
            </a:extLst>
          </p:cNvPr>
          <p:cNvSpPr/>
          <p:nvPr/>
        </p:nvSpPr>
        <p:spPr>
          <a:xfrm>
            <a:off x="544945" y="4059383"/>
            <a:ext cx="6096000" cy="1384995"/>
          </a:xfrm>
          <a:prstGeom prst="rect">
            <a:avLst/>
          </a:prstGeom>
        </p:spPr>
        <p:txBody>
          <a:bodyPr>
            <a:spAutoFit/>
          </a:bodyPr>
          <a:lstStyle/>
          <a:p>
            <a:r>
              <a:rPr lang="en-US" sz="2800" dirty="0">
                <a:solidFill>
                  <a:schemeClr val="bg1"/>
                </a:solidFill>
              </a:rPr>
              <a:t>ADVAIT KULKARNI</a:t>
            </a:r>
            <a:br>
              <a:rPr lang="en-US" sz="2800" dirty="0">
                <a:solidFill>
                  <a:schemeClr val="bg1"/>
                </a:solidFill>
              </a:rPr>
            </a:br>
            <a:r>
              <a:rPr lang="en-US" sz="2800" dirty="0">
                <a:solidFill>
                  <a:schemeClr val="bg1"/>
                </a:solidFill>
              </a:rPr>
              <a:t>SUHIT DATTA</a:t>
            </a:r>
          </a:p>
          <a:p>
            <a:r>
              <a:rPr lang="en-US" sz="2800" dirty="0">
                <a:solidFill>
                  <a:schemeClr val="bg1"/>
                </a:solidFill>
              </a:rPr>
              <a:t>VARAD TUPE </a:t>
            </a:r>
          </a:p>
        </p:txBody>
      </p:sp>
      <p:pic>
        <p:nvPicPr>
          <p:cNvPr id="9" name="Picture 8">
            <a:extLst>
              <a:ext uri="{FF2B5EF4-FFF2-40B4-BE49-F238E27FC236}">
                <a16:creationId xmlns:a16="http://schemas.microsoft.com/office/drawing/2014/main" id="{26CC12F4-9045-CA4D-946B-ACBE3360D896}"/>
              </a:ext>
            </a:extLst>
          </p:cNvPr>
          <p:cNvPicPr>
            <a:picLocks noChangeAspect="1"/>
          </p:cNvPicPr>
          <p:nvPr/>
        </p:nvPicPr>
        <p:blipFill>
          <a:blip r:embed="rId2"/>
          <a:stretch>
            <a:fillRect/>
          </a:stretch>
        </p:blipFill>
        <p:spPr>
          <a:xfrm>
            <a:off x="877526" y="891540"/>
            <a:ext cx="1531322" cy="1531322"/>
          </a:xfrm>
          <a:prstGeom prst="rect">
            <a:avLst/>
          </a:prstGeom>
        </p:spPr>
      </p:pic>
    </p:spTree>
    <p:extLst>
      <p:ext uri="{BB962C8B-B14F-4D97-AF65-F5344CB8AC3E}">
        <p14:creationId xmlns:p14="http://schemas.microsoft.com/office/powerpoint/2010/main" val="67721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8650" y="1650610"/>
            <a:ext cx="10077120" cy="5207390"/>
          </a:xfrm>
          <a:prstGeom prst="rect">
            <a:avLst/>
          </a:prstGeom>
        </p:spPr>
      </p:pic>
      <p:sp>
        <p:nvSpPr>
          <p:cNvPr id="6" name="Title 2">
            <a:extLst>
              <a:ext uri="{FF2B5EF4-FFF2-40B4-BE49-F238E27FC236}">
                <a16:creationId xmlns:a16="http://schemas.microsoft.com/office/drawing/2014/main" id="{7D9E80D6-663B-2E40-BDCC-EA73A4E819C9}"/>
              </a:ext>
            </a:extLst>
          </p:cNvPr>
          <p:cNvSpPr>
            <a:spLocks noGrp="1"/>
          </p:cNvSpPr>
          <p:nvPr>
            <p:ph type="title"/>
          </p:nvPr>
        </p:nvSpPr>
        <p:spPr>
          <a:xfrm>
            <a:off x="409410" y="782180"/>
            <a:ext cx="10515600" cy="868430"/>
          </a:xfrm>
        </p:spPr>
        <p:txBody>
          <a:bodyPr/>
          <a:lstStyle/>
          <a:p>
            <a:r>
              <a:rPr lang="en-US" dirty="0"/>
              <a:t>Appetizer for Rock Enthusiasts! </a:t>
            </a:r>
          </a:p>
        </p:txBody>
      </p:sp>
    </p:spTree>
    <p:extLst>
      <p:ext uri="{BB962C8B-B14F-4D97-AF65-F5344CB8AC3E}">
        <p14:creationId xmlns:p14="http://schemas.microsoft.com/office/powerpoint/2010/main" val="294001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900" y="837649"/>
            <a:ext cx="10515600" cy="868430"/>
          </a:xfrm>
        </p:spPr>
        <p:txBody>
          <a:bodyPr/>
          <a:lstStyle/>
          <a:p>
            <a:r>
              <a:rPr lang="en-US" dirty="0"/>
              <a:t>Appetizer for Rock Enthusiasts!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800" y="1914525"/>
            <a:ext cx="5385841" cy="466952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035257973"/>
              </p:ext>
            </p:extLst>
          </p:nvPr>
        </p:nvGraphicFramePr>
        <p:xfrm>
          <a:off x="5985642" y="2314575"/>
          <a:ext cx="5911083" cy="3108324"/>
        </p:xfrm>
        <a:graphic>
          <a:graphicData uri="http://schemas.openxmlformats.org/drawingml/2006/table">
            <a:tbl>
              <a:tblPr firstRow="1" bandRow="1">
                <a:tableStyleId>{00A15C55-8517-42AA-B614-E9B94910E393}</a:tableStyleId>
              </a:tblPr>
              <a:tblGrid>
                <a:gridCol w="1748658">
                  <a:extLst>
                    <a:ext uri="{9D8B030D-6E8A-4147-A177-3AD203B41FA5}">
                      <a16:colId xmlns:a16="http://schemas.microsoft.com/office/drawing/2014/main" val="4017516980"/>
                    </a:ext>
                  </a:extLst>
                </a:gridCol>
                <a:gridCol w="981075">
                  <a:extLst>
                    <a:ext uri="{9D8B030D-6E8A-4147-A177-3AD203B41FA5}">
                      <a16:colId xmlns:a16="http://schemas.microsoft.com/office/drawing/2014/main" val="2848220633"/>
                    </a:ext>
                  </a:extLst>
                </a:gridCol>
                <a:gridCol w="962025">
                  <a:extLst>
                    <a:ext uri="{9D8B030D-6E8A-4147-A177-3AD203B41FA5}">
                      <a16:colId xmlns:a16="http://schemas.microsoft.com/office/drawing/2014/main" val="3621594485"/>
                    </a:ext>
                  </a:extLst>
                </a:gridCol>
                <a:gridCol w="1343025">
                  <a:extLst>
                    <a:ext uri="{9D8B030D-6E8A-4147-A177-3AD203B41FA5}">
                      <a16:colId xmlns:a16="http://schemas.microsoft.com/office/drawing/2014/main" val="1840918738"/>
                    </a:ext>
                  </a:extLst>
                </a:gridCol>
                <a:gridCol w="876300">
                  <a:extLst>
                    <a:ext uri="{9D8B030D-6E8A-4147-A177-3AD203B41FA5}">
                      <a16:colId xmlns:a16="http://schemas.microsoft.com/office/drawing/2014/main" val="2663662658"/>
                    </a:ext>
                  </a:extLst>
                </a:gridCol>
              </a:tblGrid>
              <a:tr h="290636">
                <a:tc>
                  <a:txBody>
                    <a:bodyPr/>
                    <a:lstStyle/>
                    <a:p>
                      <a:pPr algn="ctr" rtl="0" fontAlgn="ctr"/>
                      <a:r>
                        <a:rPr lang="en-US" sz="1400" u="none" strike="noStrike" dirty="0" smtClean="0">
                          <a:effectLst/>
                        </a:rPr>
                        <a:t>  Name</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smtClean="0">
                          <a:effectLst/>
                        </a:rPr>
                        <a:t>  Loudness</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smtClean="0">
                          <a:effectLst/>
                        </a:rPr>
                        <a:t>  Energy</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smtClean="0">
                          <a:effectLst/>
                        </a:rPr>
                        <a:t>  </a:t>
                      </a:r>
                      <a:r>
                        <a:rPr lang="en-US" sz="1400" u="none" strike="noStrike" dirty="0" err="1" smtClean="0">
                          <a:effectLst/>
                        </a:rPr>
                        <a:t>Acousticness</a:t>
                      </a:r>
                      <a:endParaRPr lang="en-US" sz="1400" b="1" i="0" u="none" strike="noStrike" dirty="0">
                        <a:solidFill>
                          <a:srgbClr val="FFFFFF"/>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smtClean="0">
                          <a:effectLst/>
                        </a:rPr>
                        <a:t>  Valence</a:t>
                      </a:r>
                      <a:endParaRPr lang="en-US" sz="1400" b="1" i="0" u="none" strike="noStrike" dirty="0">
                        <a:solidFill>
                          <a:srgbClr val="FFFFFF"/>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2606819574"/>
                  </a:ext>
                </a:extLst>
              </a:tr>
              <a:tr h="724126">
                <a:tc>
                  <a:txBody>
                    <a:bodyPr/>
                    <a:lstStyle/>
                    <a:p>
                      <a:pPr algn="ctr" rtl="0" fontAlgn="ctr"/>
                      <a:r>
                        <a:rPr lang="en-US" sz="1400" u="none" strike="noStrike" dirty="0">
                          <a:solidFill>
                            <a:srgbClr val="00B050"/>
                          </a:solidFill>
                          <a:effectLst/>
                        </a:rPr>
                        <a:t>Knocking on Heaven’s Door</a:t>
                      </a:r>
                      <a:endParaRPr lang="en-US" sz="1400" b="0" i="0" u="none" strike="noStrike" dirty="0">
                        <a:solidFill>
                          <a:srgbClr val="00B050"/>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a:effectLst/>
                        </a:rPr>
                        <a:t>-13.061</a:t>
                      </a:r>
                      <a:endParaRPr lang="en-US" sz="1400" b="0" i="0" u="none" strike="noStrike" dirty="0">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dirty="0">
                          <a:effectLst/>
                        </a:rPr>
                        <a:t>0.396</a:t>
                      </a:r>
                      <a:endParaRPr lang="en-US" sz="1400" b="0" i="0" u="none" strike="noStrike" dirty="0">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0.251</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fontAlgn="b"/>
                      <a:r>
                        <a:rPr lang="en-US" sz="1400" u="none" strike="noStrike" dirty="0">
                          <a:effectLst/>
                        </a:rPr>
                        <a:t>0.229</a:t>
                      </a:r>
                      <a:endParaRPr lang="en-US" sz="1400" b="0" i="0" u="none" strike="noStrike" dirty="0">
                        <a:solidFill>
                          <a:srgbClr val="000000"/>
                        </a:solidFill>
                        <a:effectLst/>
                        <a:latin typeface="Calibri" panose="020F0502020204030204" pitchFamily="34" charset="0"/>
                      </a:endParaRPr>
                    </a:p>
                  </a:txBody>
                  <a:tcPr marL="6046" marR="6046" marT="6046" marB="0" anchor="ctr"/>
                </a:tc>
                <a:extLst>
                  <a:ext uri="{0D108BD9-81ED-4DB2-BD59-A6C34878D82A}">
                    <a16:rowId xmlns:a16="http://schemas.microsoft.com/office/drawing/2014/main" val="945747761"/>
                  </a:ext>
                </a:extLst>
              </a:tr>
              <a:tr h="576345">
                <a:tc>
                  <a:txBody>
                    <a:bodyPr/>
                    <a:lstStyle/>
                    <a:p>
                      <a:pPr algn="ctr" rtl="0" fontAlgn="ctr"/>
                      <a:r>
                        <a:rPr lang="en-US" sz="1400" u="none" strike="noStrike" dirty="0">
                          <a:solidFill>
                            <a:srgbClr val="FF0000"/>
                          </a:solidFill>
                          <a:effectLst/>
                        </a:rPr>
                        <a:t>Salute Your Solution</a:t>
                      </a:r>
                      <a:endParaRPr lang="en-US" sz="1400" b="0" i="0" u="none" strike="noStrike" dirty="0">
                        <a:solidFill>
                          <a:srgbClr val="FF0000"/>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-2.855</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0.946</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0.00781</a:t>
                      </a:r>
                      <a:endParaRPr lang="en-US" sz="1400" b="0" i="0" u="none" strike="noStrike">
                        <a:solidFill>
                          <a:srgbClr val="666666"/>
                        </a:solidFill>
                        <a:effectLst/>
                        <a:latin typeface="Arial" panose="020B0604020202020204" pitchFamily="34" charset="0"/>
                      </a:endParaRPr>
                    </a:p>
                  </a:txBody>
                  <a:tcPr marL="6046" marR="6046" marT="6046" marB="0" anchor="ctr"/>
                </a:tc>
                <a:tc>
                  <a:txBody>
                    <a:bodyPr/>
                    <a:lstStyle/>
                    <a:p>
                      <a:pPr algn="ctr" rtl="0" fontAlgn="ctr"/>
                      <a:r>
                        <a:rPr lang="en-US" sz="1400" u="none" strike="noStrike">
                          <a:effectLst/>
                        </a:rPr>
                        <a:t>0.498</a:t>
                      </a:r>
                      <a:endParaRPr lang="en-US" sz="1400" b="0" i="0" u="none" strike="noStrike">
                        <a:solidFill>
                          <a:srgbClr val="666666"/>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3316045996"/>
                  </a:ext>
                </a:extLst>
              </a:tr>
              <a:tr h="576345">
                <a:tc>
                  <a:txBody>
                    <a:bodyPr/>
                    <a:lstStyle/>
                    <a:p>
                      <a:pPr algn="ctr" rtl="0" fontAlgn="ctr"/>
                      <a:r>
                        <a:rPr lang="en-US" sz="1400" u="none" strike="noStrike" dirty="0">
                          <a:solidFill>
                            <a:srgbClr val="FF0000"/>
                          </a:solidFill>
                          <a:effectLst/>
                        </a:rPr>
                        <a:t>Original Prankster</a:t>
                      </a:r>
                      <a:endParaRPr lang="en-US" sz="1400" b="0" i="0" u="none" strike="noStrike" dirty="0">
                        <a:solidFill>
                          <a:srgbClr val="FF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-4.149</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0.886</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0.00061</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b"/>
                      <a:r>
                        <a:rPr lang="en-US" sz="1400" u="none" strike="noStrike">
                          <a:effectLst/>
                        </a:rPr>
                        <a:t>0.942</a:t>
                      </a:r>
                      <a:endParaRPr lang="en-US" sz="1400" b="0" i="0" u="none" strike="noStrike">
                        <a:solidFill>
                          <a:srgbClr val="000000"/>
                        </a:solidFill>
                        <a:effectLst/>
                        <a:latin typeface="Calibri" panose="020F0502020204030204" pitchFamily="34" charset="0"/>
                      </a:endParaRPr>
                    </a:p>
                  </a:txBody>
                  <a:tcPr marL="6046" marR="6046" marT="6046" marB="0" anchor="ctr"/>
                </a:tc>
                <a:extLst>
                  <a:ext uri="{0D108BD9-81ED-4DB2-BD59-A6C34878D82A}">
                    <a16:rowId xmlns:a16="http://schemas.microsoft.com/office/drawing/2014/main" val="1516697509"/>
                  </a:ext>
                </a:extLst>
              </a:tr>
              <a:tr h="940872">
                <a:tc>
                  <a:txBody>
                    <a:bodyPr/>
                    <a:lstStyle/>
                    <a:p>
                      <a:pPr algn="ctr" fontAlgn="t"/>
                      <a:r>
                        <a:rPr lang="en-US" sz="1400" u="none" strike="noStrike" dirty="0">
                          <a:solidFill>
                            <a:srgbClr val="00B050"/>
                          </a:solidFill>
                          <a:effectLst/>
                        </a:rPr>
                        <a:t>Sultans of Swing </a:t>
                      </a:r>
                      <a:endParaRPr lang="en-US" sz="1400" b="0" i="0" u="none" strike="noStrike" dirty="0">
                        <a:solidFill>
                          <a:srgbClr val="00B05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-7.325</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0.868</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t"/>
                      <a:r>
                        <a:rPr lang="en-US" sz="1400" u="none" strike="noStrike">
                          <a:effectLst/>
                        </a:rPr>
                        <a:t>0.0632</a:t>
                      </a:r>
                      <a:endParaRPr lang="en-US" sz="1400" b="0" i="0" u="none" strike="noStrike">
                        <a:solidFill>
                          <a:srgbClr val="000000"/>
                        </a:solidFill>
                        <a:effectLst/>
                        <a:latin typeface="Arial" panose="020B0604020202020204" pitchFamily="34" charset="0"/>
                      </a:endParaRPr>
                    </a:p>
                  </a:txBody>
                  <a:tcPr marL="6046" marR="6046" marT="6046" marB="0" anchor="ctr"/>
                </a:tc>
                <a:tc>
                  <a:txBody>
                    <a:bodyPr/>
                    <a:lstStyle/>
                    <a:p>
                      <a:pPr algn="ctr" fontAlgn="b"/>
                      <a:r>
                        <a:rPr lang="en-US" sz="1400" u="none" strike="noStrike" dirty="0">
                          <a:effectLst/>
                        </a:rPr>
                        <a:t>0.923</a:t>
                      </a:r>
                      <a:endParaRPr lang="en-US" sz="1400" b="0" i="0" u="none" strike="noStrike" dirty="0">
                        <a:solidFill>
                          <a:srgbClr val="000000"/>
                        </a:solidFill>
                        <a:effectLst/>
                        <a:latin typeface="Calibri" panose="020F0502020204030204" pitchFamily="34" charset="0"/>
                      </a:endParaRPr>
                    </a:p>
                  </a:txBody>
                  <a:tcPr marL="6046" marR="6046" marT="6046" marB="0" anchor="ctr"/>
                </a:tc>
                <a:extLst>
                  <a:ext uri="{0D108BD9-81ED-4DB2-BD59-A6C34878D82A}">
                    <a16:rowId xmlns:a16="http://schemas.microsoft.com/office/drawing/2014/main" val="3388562830"/>
                  </a:ext>
                </a:extLst>
              </a:tr>
            </a:tbl>
          </a:graphicData>
        </a:graphic>
      </p:graphicFrame>
    </p:spTree>
    <p:extLst>
      <p:ext uri="{BB962C8B-B14F-4D97-AF65-F5344CB8AC3E}">
        <p14:creationId xmlns:p14="http://schemas.microsoft.com/office/powerpoint/2010/main" val="42148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6928" y="1002411"/>
            <a:ext cx="10515600" cy="868430"/>
          </a:xfrm>
        </p:spPr>
        <p:txBody>
          <a:bodyPr/>
          <a:lstStyle/>
          <a:p>
            <a:r>
              <a:rPr lang="en-US" dirty="0"/>
              <a:t>Data distribution by genres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183" y="2185166"/>
            <a:ext cx="5983265" cy="4602561"/>
          </a:xfrm>
          <a:prstGeom prst="rect">
            <a:avLst/>
          </a:prstGeom>
        </p:spPr>
      </p:pic>
    </p:spTree>
    <p:extLst>
      <p:ext uri="{BB962C8B-B14F-4D97-AF65-F5344CB8AC3E}">
        <p14:creationId xmlns:p14="http://schemas.microsoft.com/office/powerpoint/2010/main" val="90341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66" y="1625253"/>
            <a:ext cx="5297506" cy="45464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962" y="1625254"/>
            <a:ext cx="5307134" cy="4546435"/>
          </a:xfrm>
          <a:prstGeom prst="rect">
            <a:avLst/>
          </a:prstGeom>
        </p:spPr>
      </p:pic>
    </p:spTree>
    <p:extLst>
      <p:ext uri="{BB962C8B-B14F-4D97-AF65-F5344CB8AC3E}">
        <p14:creationId xmlns:p14="http://schemas.microsoft.com/office/powerpoint/2010/main" val="150744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 y="1714500"/>
            <a:ext cx="5346700" cy="45717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100" y="1714500"/>
            <a:ext cx="4762500" cy="4576572"/>
          </a:xfrm>
          <a:prstGeom prst="rect">
            <a:avLst/>
          </a:prstGeom>
        </p:spPr>
      </p:pic>
    </p:spTree>
    <p:extLst>
      <p:ext uri="{BB962C8B-B14F-4D97-AF65-F5344CB8AC3E}">
        <p14:creationId xmlns:p14="http://schemas.microsoft.com/office/powerpoint/2010/main" val="167649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500" y="1371600"/>
            <a:ext cx="5308600" cy="4572000"/>
          </a:xfrm>
          <a:prstGeom prst="rect">
            <a:avLst/>
          </a:prstGeom>
        </p:spPr>
      </p:pic>
    </p:spTree>
    <p:extLst>
      <p:ext uri="{BB962C8B-B14F-4D97-AF65-F5344CB8AC3E}">
        <p14:creationId xmlns:p14="http://schemas.microsoft.com/office/powerpoint/2010/main" val="97658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B6746E-F5FE-6246-87DF-ABCCFFB8E5CE}"/>
              </a:ext>
            </a:extLst>
          </p:cNvPr>
          <p:cNvSpPr>
            <a:spLocks noGrp="1"/>
          </p:cNvSpPr>
          <p:nvPr>
            <p:ph type="body" idx="10"/>
          </p:nvPr>
        </p:nvSpPr>
        <p:spPr/>
        <p:txBody>
          <a:bodyPr/>
          <a:lstStyle/>
          <a:p>
            <a:r>
              <a:rPr lang="en-US" dirty="0"/>
              <a:t>Feature Selection</a:t>
            </a:r>
          </a:p>
          <a:p>
            <a:pPr marL="800089" lvl="1" indent="-342900">
              <a:buFont typeface="Arial" panose="020B0604020202020204" pitchFamily="34" charset="0"/>
              <a:buChar char="•"/>
            </a:pPr>
            <a:r>
              <a:rPr lang="en-US" spc="-50" dirty="0" err="1">
                <a:solidFill>
                  <a:schemeClr val="tx1"/>
                </a:solidFill>
              </a:rPr>
              <a:t>Acousticness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Danceability</a:t>
            </a:r>
          </a:p>
          <a:p>
            <a:pPr marL="800089" lvl="1" indent="-342900">
              <a:buFont typeface="Arial" panose="020B0604020202020204" pitchFamily="34" charset="0"/>
              <a:buChar char="•"/>
            </a:pPr>
            <a:r>
              <a:rPr lang="en-US" spc="-50" dirty="0">
                <a:solidFill>
                  <a:schemeClr val="tx1"/>
                </a:solidFill>
              </a:rPr>
              <a:t>Energy</a:t>
            </a:r>
          </a:p>
          <a:p>
            <a:pPr marL="800089" lvl="1" indent="-342900">
              <a:buFont typeface="Arial" panose="020B0604020202020204" pitchFamily="34" charset="0"/>
              <a:buChar char="•"/>
            </a:pPr>
            <a:r>
              <a:rPr lang="en-US" spc="-50" dirty="0" err="1">
                <a:solidFill>
                  <a:schemeClr val="tx1"/>
                </a:solidFill>
              </a:rPr>
              <a:t>Instrumentalness</a:t>
            </a:r>
            <a:endParaRPr lang="en-US" spc="-50" dirty="0">
              <a:solidFill>
                <a:schemeClr val="tx1"/>
              </a:solidFill>
            </a:endParaRPr>
          </a:p>
          <a:p>
            <a:pPr marL="800089" lvl="1" indent="-342900">
              <a:buFont typeface="Arial" panose="020B0604020202020204" pitchFamily="34" charset="0"/>
              <a:buChar char="•"/>
            </a:pPr>
            <a:r>
              <a:rPr lang="en-US" spc="-50" dirty="0">
                <a:solidFill>
                  <a:schemeClr val="tx1"/>
                </a:solidFill>
              </a:rPr>
              <a:t>Liveness</a:t>
            </a:r>
          </a:p>
          <a:p>
            <a:pPr marL="800089" lvl="1" indent="-342900">
              <a:buFont typeface="Arial" panose="020B0604020202020204" pitchFamily="34" charset="0"/>
              <a:buChar char="•"/>
            </a:pPr>
            <a:r>
              <a:rPr lang="en-US" spc="-50" dirty="0" err="1">
                <a:solidFill>
                  <a:schemeClr val="tx1"/>
                </a:solidFill>
              </a:rPr>
              <a:t>Speechiness</a:t>
            </a:r>
            <a:endParaRPr lang="en-US" spc="-50" dirty="0">
              <a:solidFill>
                <a:schemeClr val="tx1"/>
              </a:solidFill>
            </a:endParaRPr>
          </a:p>
          <a:p>
            <a:pPr marL="800089" lvl="1" indent="-342900">
              <a:buFont typeface="Arial" panose="020B0604020202020204" pitchFamily="34" charset="0"/>
              <a:buChar char="•"/>
            </a:pPr>
            <a:endParaRPr lang="en-US" spc="-50" dirty="0">
              <a:solidFill>
                <a:schemeClr val="tx1"/>
              </a:solidFill>
            </a:endParaRPr>
          </a:p>
        </p:txBody>
      </p:sp>
      <p:sp>
        <p:nvSpPr>
          <p:cNvPr id="3" name="Title 2">
            <a:extLst>
              <a:ext uri="{FF2B5EF4-FFF2-40B4-BE49-F238E27FC236}">
                <a16:creationId xmlns:a16="http://schemas.microsoft.com/office/drawing/2014/main" id="{1535C09D-BCFA-2941-9AB1-467A2B3EE387}"/>
              </a:ext>
            </a:extLst>
          </p:cNvPr>
          <p:cNvSpPr>
            <a:spLocks noGrp="1"/>
          </p:cNvSpPr>
          <p:nvPr>
            <p:ph type="title"/>
          </p:nvPr>
        </p:nvSpPr>
        <p:spPr>
          <a:xfrm>
            <a:off x="566928" y="988124"/>
            <a:ext cx="10515600" cy="868430"/>
          </a:xfrm>
        </p:spPr>
        <p:txBody>
          <a:bodyPr/>
          <a:lstStyle/>
          <a:p>
            <a:r>
              <a:rPr lang="en-US" dirty="0"/>
              <a:t>Data Pre-Processing</a:t>
            </a:r>
          </a:p>
        </p:txBody>
      </p:sp>
      <p:sp>
        <p:nvSpPr>
          <p:cNvPr id="6" name="TextBox 5">
            <a:extLst>
              <a:ext uri="{FF2B5EF4-FFF2-40B4-BE49-F238E27FC236}">
                <a16:creationId xmlns:a16="http://schemas.microsoft.com/office/drawing/2014/main" id="{EAD29822-418B-C145-B190-34A5035E3C18}"/>
              </a:ext>
            </a:extLst>
          </p:cNvPr>
          <p:cNvSpPr txBox="1"/>
          <p:nvPr/>
        </p:nvSpPr>
        <p:spPr>
          <a:xfrm>
            <a:off x="5824728" y="2185166"/>
            <a:ext cx="3645725" cy="2351926"/>
          </a:xfrm>
          <a:prstGeom prst="rect">
            <a:avLst/>
          </a:prstGeom>
          <a:noFill/>
        </p:spPr>
        <p:txBody>
          <a:bodyPr wrap="square" rtlCol="0">
            <a:spAutoFit/>
          </a:bodyPr>
          <a:lstStyle/>
          <a:p>
            <a:pPr marL="800089" lvl="1" indent="-342900">
              <a:buFont typeface="Arial" panose="020B0604020202020204" pitchFamily="34" charset="0"/>
              <a:buChar char="•"/>
            </a:pPr>
            <a:endParaRPr lang="en-US" spc="-50" dirty="0"/>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Loudness</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Tempo</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Valence</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Positivity Level</a:t>
            </a:r>
          </a:p>
          <a:p>
            <a:pPr marL="800089" lvl="1" indent="-342900" defTabSz="914400">
              <a:lnSpc>
                <a:spcPct val="90000"/>
              </a:lnSpc>
              <a:spcBef>
                <a:spcPts val="500"/>
              </a:spcBef>
              <a:buClr>
                <a:srgbClr val="005BBB"/>
              </a:buClr>
              <a:buFont typeface="Arial" panose="020B0604020202020204" pitchFamily="34" charset="0"/>
              <a:buChar char="•"/>
            </a:pPr>
            <a:r>
              <a:rPr lang="en-US" sz="2000" spc="-50" dirty="0">
                <a:latin typeface="Arial" charset="0"/>
                <a:cs typeface="Arial" charset="0"/>
              </a:rPr>
              <a:t>Energy Level</a:t>
            </a:r>
          </a:p>
          <a:p>
            <a:endParaRPr lang="en-US" dirty="0"/>
          </a:p>
        </p:txBody>
      </p:sp>
    </p:spTree>
    <p:extLst>
      <p:ext uri="{BB962C8B-B14F-4D97-AF65-F5344CB8AC3E}">
        <p14:creationId xmlns:p14="http://schemas.microsoft.com/office/powerpoint/2010/main" val="247064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B85150-584F-1749-B355-2E3E7A11EB68}"/>
              </a:ext>
            </a:extLst>
          </p:cNvPr>
          <p:cNvSpPr>
            <a:spLocks noGrp="1"/>
          </p:cNvSpPr>
          <p:nvPr>
            <p:ph type="body" idx="10"/>
          </p:nvPr>
        </p:nvSpPr>
        <p:spPr>
          <a:xfrm>
            <a:off x="566928" y="2185416"/>
            <a:ext cx="8557757" cy="3732425"/>
          </a:xfrm>
        </p:spPr>
        <p:txBody>
          <a:bodyPr/>
          <a:lstStyle/>
          <a:p>
            <a:r>
              <a:rPr lang="en-US" dirty="0"/>
              <a:t>T-Distributed Stochastic Neighboring Entities (t-SNE)</a:t>
            </a:r>
          </a:p>
          <a:p>
            <a:pPr marL="800089" lvl="1" indent="-342900">
              <a:buFont typeface="Arial" panose="020B0604020202020204" pitchFamily="34" charset="0"/>
              <a:buChar char="•"/>
            </a:pPr>
            <a:r>
              <a:rPr lang="en-US" spc="-50" dirty="0">
                <a:solidFill>
                  <a:schemeClr val="tx1"/>
                </a:solidFill>
              </a:rPr>
              <a:t>Dimension reduction technique</a:t>
            </a:r>
          </a:p>
          <a:p>
            <a:pPr marL="800089" lvl="1" indent="-342900">
              <a:buFont typeface="Arial" panose="020B0604020202020204" pitchFamily="34" charset="0"/>
              <a:buChar char="•"/>
            </a:pPr>
            <a:r>
              <a:rPr lang="en-US" spc="-50" dirty="0">
                <a:solidFill>
                  <a:schemeClr val="tx1"/>
                </a:solidFill>
              </a:rPr>
              <a:t>Not a mathematical technique but a probabilistic one</a:t>
            </a:r>
          </a:p>
          <a:p>
            <a:pPr marL="800089" lvl="1" indent="-342900">
              <a:buFont typeface="Arial" panose="020B0604020202020204" pitchFamily="34" charset="0"/>
              <a:buChar char="•"/>
            </a:pPr>
            <a:r>
              <a:rPr lang="en-US" spc="-50" dirty="0">
                <a:solidFill>
                  <a:schemeClr val="tx1"/>
                </a:solidFill>
              </a:rPr>
              <a:t>Minimizes the divergence between two distributions: a distribution that measures pairwise similarities of the input objects and a distribution that measures pairwise similarities of the corresponding low-dimensional points in the embedding</a:t>
            </a:r>
          </a:p>
          <a:p>
            <a:endParaRPr lang="en-US" dirty="0"/>
          </a:p>
          <a:p>
            <a:pPr lvl="1"/>
            <a:endParaRPr lang="en-US" dirty="0"/>
          </a:p>
        </p:txBody>
      </p:sp>
      <p:sp>
        <p:nvSpPr>
          <p:cNvPr id="3" name="Title 2">
            <a:extLst>
              <a:ext uri="{FF2B5EF4-FFF2-40B4-BE49-F238E27FC236}">
                <a16:creationId xmlns:a16="http://schemas.microsoft.com/office/drawing/2014/main" id="{7C8B4078-90CD-854D-A81D-974683BEBB07}"/>
              </a:ext>
            </a:extLst>
          </p:cNvPr>
          <p:cNvSpPr>
            <a:spLocks noGrp="1"/>
          </p:cNvSpPr>
          <p:nvPr>
            <p:ph type="title"/>
          </p:nvPr>
        </p:nvSpPr>
        <p:spPr>
          <a:xfrm>
            <a:off x="566928" y="988124"/>
            <a:ext cx="10515600" cy="868430"/>
          </a:xfrm>
        </p:spPr>
        <p:txBody>
          <a:bodyPr>
            <a:normAutofit/>
          </a:bodyPr>
          <a:lstStyle/>
          <a:p>
            <a:r>
              <a:rPr lang="en-US" dirty="0"/>
              <a:t>Data Pre-Processing	</a:t>
            </a:r>
          </a:p>
        </p:txBody>
      </p:sp>
    </p:spTree>
    <p:extLst>
      <p:ext uri="{BB962C8B-B14F-4D97-AF65-F5344CB8AC3E}">
        <p14:creationId xmlns:p14="http://schemas.microsoft.com/office/powerpoint/2010/main" val="257049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804277-65E9-554F-8E7B-7801905D1555}"/>
              </a:ext>
            </a:extLst>
          </p:cNvPr>
          <p:cNvSpPr>
            <a:spLocks noGrp="1"/>
          </p:cNvSpPr>
          <p:nvPr>
            <p:ph type="body" idx="10"/>
          </p:nvPr>
        </p:nvSpPr>
        <p:spPr/>
        <p:txBody>
          <a:bodyPr/>
          <a:lstStyle/>
          <a:p>
            <a:pPr marL="50800" indent="0">
              <a:buNone/>
            </a:pPr>
            <a:r>
              <a:rPr lang="en-US" dirty="0"/>
              <a:t>Clustering algorithms used:</a:t>
            </a:r>
          </a:p>
          <a:p>
            <a:r>
              <a:rPr lang="en-US" dirty="0"/>
              <a:t>Hierarchical Clustering</a:t>
            </a:r>
          </a:p>
          <a:p>
            <a:r>
              <a:rPr lang="en-US" dirty="0"/>
              <a:t>K Means Clustering</a:t>
            </a:r>
          </a:p>
          <a:p>
            <a:r>
              <a:rPr lang="en-US" dirty="0"/>
              <a:t>K Medoids Clustering</a:t>
            </a:r>
          </a:p>
        </p:txBody>
      </p:sp>
      <p:sp>
        <p:nvSpPr>
          <p:cNvPr id="3" name="Title 2">
            <a:extLst>
              <a:ext uri="{FF2B5EF4-FFF2-40B4-BE49-F238E27FC236}">
                <a16:creationId xmlns:a16="http://schemas.microsoft.com/office/drawing/2014/main" id="{A3EF0E5C-1627-174F-A48C-98860687E18D}"/>
              </a:ext>
            </a:extLst>
          </p:cNvPr>
          <p:cNvSpPr>
            <a:spLocks noGrp="1"/>
          </p:cNvSpPr>
          <p:nvPr>
            <p:ph type="title"/>
          </p:nvPr>
        </p:nvSpPr>
        <p:spPr>
          <a:xfrm>
            <a:off x="566928" y="1002411"/>
            <a:ext cx="10049612" cy="737695"/>
          </a:xfrm>
        </p:spPr>
        <p:txBody>
          <a:bodyPr/>
          <a:lstStyle/>
          <a:p>
            <a:r>
              <a:rPr lang="en-US" dirty="0"/>
              <a:t>Clustering</a:t>
            </a:r>
          </a:p>
        </p:txBody>
      </p:sp>
    </p:spTree>
    <p:extLst>
      <p:ext uri="{BB962C8B-B14F-4D97-AF65-F5344CB8AC3E}">
        <p14:creationId xmlns:p14="http://schemas.microsoft.com/office/powerpoint/2010/main" val="230628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1408EA-01DD-0946-ABC5-DF602D959285}"/>
              </a:ext>
            </a:extLst>
          </p:cNvPr>
          <p:cNvSpPr>
            <a:spLocks noGrp="1"/>
          </p:cNvSpPr>
          <p:nvPr>
            <p:ph type="title"/>
          </p:nvPr>
        </p:nvSpPr>
        <p:spPr>
          <a:xfrm>
            <a:off x="566928" y="903775"/>
            <a:ext cx="10515600" cy="868430"/>
          </a:xfrm>
        </p:spPr>
        <p:txBody>
          <a:bodyPr/>
          <a:lstStyle/>
          <a:p>
            <a:r>
              <a:rPr lang="en-US" dirty="0"/>
              <a:t>Finding best number of cluster</a:t>
            </a:r>
          </a:p>
        </p:txBody>
      </p:sp>
      <p:pic>
        <p:nvPicPr>
          <p:cNvPr id="4" name="Picture 3">
            <a:extLst>
              <a:ext uri="{FF2B5EF4-FFF2-40B4-BE49-F238E27FC236}">
                <a16:creationId xmlns:a16="http://schemas.microsoft.com/office/drawing/2014/main" id="{06760470-DDAE-EB40-8F7D-F6EDFCB7E9E7}"/>
              </a:ext>
            </a:extLst>
          </p:cNvPr>
          <p:cNvPicPr>
            <a:picLocks noChangeAspect="1"/>
          </p:cNvPicPr>
          <p:nvPr/>
        </p:nvPicPr>
        <p:blipFill rotWithShape="1">
          <a:blip r:embed="rId2"/>
          <a:srcRect t="1194"/>
          <a:stretch/>
        </p:blipFill>
        <p:spPr>
          <a:xfrm>
            <a:off x="566928" y="1970499"/>
            <a:ext cx="3243089" cy="3681079"/>
          </a:xfrm>
          <a:prstGeom prst="rect">
            <a:avLst/>
          </a:prstGeom>
        </p:spPr>
      </p:pic>
      <p:pic>
        <p:nvPicPr>
          <p:cNvPr id="5" name="Picture 4">
            <a:extLst>
              <a:ext uri="{FF2B5EF4-FFF2-40B4-BE49-F238E27FC236}">
                <a16:creationId xmlns:a16="http://schemas.microsoft.com/office/drawing/2014/main" id="{86DB8833-BBCF-F64D-B08C-EFDFF2CC99CE}"/>
              </a:ext>
            </a:extLst>
          </p:cNvPr>
          <p:cNvPicPr>
            <a:picLocks noChangeAspect="1"/>
          </p:cNvPicPr>
          <p:nvPr/>
        </p:nvPicPr>
        <p:blipFill rotWithShape="1">
          <a:blip r:embed="rId3"/>
          <a:srcRect b="1192"/>
          <a:stretch/>
        </p:blipFill>
        <p:spPr>
          <a:xfrm>
            <a:off x="3668088" y="1927991"/>
            <a:ext cx="3278469" cy="3681115"/>
          </a:xfrm>
          <a:prstGeom prst="rect">
            <a:avLst/>
          </a:prstGeom>
        </p:spPr>
      </p:pic>
      <p:pic>
        <p:nvPicPr>
          <p:cNvPr id="6" name="Picture 5">
            <a:extLst>
              <a:ext uri="{FF2B5EF4-FFF2-40B4-BE49-F238E27FC236}">
                <a16:creationId xmlns:a16="http://schemas.microsoft.com/office/drawing/2014/main" id="{D7DFD1C9-9D99-4E46-A006-FDF9F3E77ED4}"/>
              </a:ext>
            </a:extLst>
          </p:cNvPr>
          <p:cNvPicPr>
            <a:picLocks noChangeAspect="1"/>
          </p:cNvPicPr>
          <p:nvPr/>
        </p:nvPicPr>
        <p:blipFill>
          <a:blip r:embed="rId4"/>
          <a:stretch>
            <a:fillRect/>
          </a:stretch>
        </p:blipFill>
        <p:spPr>
          <a:xfrm>
            <a:off x="6769249" y="1927991"/>
            <a:ext cx="3274863" cy="3725533"/>
          </a:xfrm>
          <a:prstGeom prst="rect">
            <a:avLst/>
          </a:prstGeom>
        </p:spPr>
      </p:pic>
    </p:spTree>
    <p:extLst>
      <p:ext uri="{BB962C8B-B14F-4D97-AF65-F5344CB8AC3E}">
        <p14:creationId xmlns:p14="http://schemas.microsoft.com/office/powerpoint/2010/main" val="19132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0B9280-BEAC-CB40-B4AA-58F7FEE300AC}"/>
              </a:ext>
            </a:extLst>
          </p:cNvPr>
          <p:cNvSpPr>
            <a:spLocks noGrp="1"/>
          </p:cNvSpPr>
          <p:nvPr>
            <p:ph type="body" idx="10"/>
          </p:nvPr>
        </p:nvSpPr>
        <p:spPr/>
        <p:txBody>
          <a:bodyPr/>
          <a:lstStyle/>
          <a:p>
            <a:r>
              <a:rPr lang="en-US" dirty="0"/>
              <a:t>General Idea &amp; Data Acquisition</a:t>
            </a:r>
          </a:p>
          <a:p>
            <a:r>
              <a:rPr lang="en-US" dirty="0"/>
              <a:t>Exploratory Data Analysis</a:t>
            </a:r>
          </a:p>
          <a:p>
            <a:r>
              <a:rPr lang="en-US" dirty="0"/>
              <a:t>Clustering</a:t>
            </a:r>
          </a:p>
          <a:p>
            <a:r>
              <a:rPr lang="en-US" dirty="0"/>
              <a:t>Applications and Future Scope</a:t>
            </a:r>
          </a:p>
        </p:txBody>
      </p:sp>
      <p:sp>
        <p:nvSpPr>
          <p:cNvPr id="3" name="Title 2">
            <a:extLst>
              <a:ext uri="{FF2B5EF4-FFF2-40B4-BE49-F238E27FC236}">
                <a16:creationId xmlns:a16="http://schemas.microsoft.com/office/drawing/2014/main" id="{E589CB37-7156-1749-B3C1-9EF039E7B668}"/>
              </a:ext>
            </a:extLst>
          </p:cNvPr>
          <p:cNvSpPr>
            <a:spLocks noGrp="1"/>
          </p:cNvSpPr>
          <p:nvPr>
            <p:ph type="title"/>
          </p:nvPr>
        </p:nvSpPr>
        <p:spPr>
          <a:xfrm>
            <a:off x="566928" y="988123"/>
            <a:ext cx="10515600" cy="868430"/>
          </a:xfrm>
        </p:spPr>
        <p:txBody>
          <a:bodyPr/>
          <a:lstStyle/>
          <a:p>
            <a:r>
              <a:rPr lang="en-US" dirty="0"/>
              <a:t>Agenda</a:t>
            </a:r>
          </a:p>
        </p:txBody>
      </p:sp>
    </p:spTree>
    <p:extLst>
      <p:ext uri="{BB962C8B-B14F-4D97-AF65-F5344CB8AC3E}">
        <p14:creationId xmlns:p14="http://schemas.microsoft.com/office/powerpoint/2010/main" val="14380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137914-7391-0E41-B628-A5FFE97B5C28}"/>
              </a:ext>
            </a:extLst>
          </p:cNvPr>
          <p:cNvSpPr>
            <a:spLocks noGrp="1"/>
          </p:cNvSpPr>
          <p:nvPr>
            <p:ph type="title"/>
          </p:nvPr>
        </p:nvSpPr>
        <p:spPr>
          <a:xfrm>
            <a:off x="507788" y="965132"/>
            <a:ext cx="10515600" cy="868430"/>
          </a:xfrm>
        </p:spPr>
        <p:txBody>
          <a:bodyPr/>
          <a:lstStyle/>
          <a:p>
            <a:r>
              <a:rPr lang="en-US" dirty="0"/>
              <a:t>K-Means Clustering (By Genre)</a:t>
            </a:r>
          </a:p>
        </p:txBody>
      </p:sp>
      <p:pic>
        <p:nvPicPr>
          <p:cNvPr id="5" name="Picture 4">
            <a:extLst>
              <a:ext uri="{FF2B5EF4-FFF2-40B4-BE49-F238E27FC236}">
                <a16:creationId xmlns:a16="http://schemas.microsoft.com/office/drawing/2014/main" id="{FFCAB600-B414-6048-83BC-6C2D3D55189B}"/>
              </a:ext>
            </a:extLst>
          </p:cNvPr>
          <p:cNvPicPr>
            <a:picLocks noChangeAspect="1"/>
          </p:cNvPicPr>
          <p:nvPr/>
        </p:nvPicPr>
        <p:blipFill>
          <a:blip r:embed="rId2"/>
          <a:stretch>
            <a:fillRect/>
          </a:stretch>
        </p:blipFill>
        <p:spPr>
          <a:xfrm>
            <a:off x="507788" y="1833562"/>
            <a:ext cx="10515600" cy="5024438"/>
          </a:xfrm>
          <a:prstGeom prst="rect">
            <a:avLst/>
          </a:prstGeom>
        </p:spPr>
      </p:pic>
    </p:spTree>
    <p:extLst>
      <p:ext uri="{BB962C8B-B14F-4D97-AF65-F5344CB8AC3E}">
        <p14:creationId xmlns:p14="http://schemas.microsoft.com/office/powerpoint/2010/main" val="117559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C8AD8-9989-6148-AC09-6535BD470419}"/>
              </a:ext>
            </a:extLst>
          </p:cNvPr>
          <p:cNvSpPr>
            <a:spLocks noGrp="1"/>
          </p:cNvSpPr>
          <p:nvPr>
            <p:ph type="title"/>
          </p:nvPr>
        </p:nvSpPr>
        <p:spPr>
          <a:xfrm>
            <a:off x="566928" y="988123"/>
            <a:ext cx="10515600" cy="868430"/>
          </a:xfrm>
        </p:spPr>
        <p:txBody>
          <a:bodyPr/>
          <a:lstStyle/>
          <a:p>
            <a:r>
              <a:rPr lang="en-US" dirty="0"/>
              <a:t>K-Means Clustering (By Mood)</a:t>
            </a:r>
          </a:p>
        </p:txBody>
      </p:sp>
      <p:pic>
        <p:nvPicPr>
          <p:cNvPr id="7" name="Picture 6">
            <a:extLst>
              <a:ext uri="{FF2B5EF4-FFF2-40B4-BE49-F238E27FC236}">
                <a16:creationId xmlns:a16="http://schemas.microsoft.com/office/drawing/2014/main" id="{B48747DB-3EE1-4A4D-85AD-2FD52A8E76A0}"/>
              </a:ext>
            </a:extLst>
          </p:cNvPr>
          <p:cNvPicPr>
            <a:picLocks noChangeAspect="1"/>
          </p:cNvPicPr>
          <p:nvPr/>
        </p:nvPicPr>
        <p:blipFill>
          <a:blip r:embed="rId2"/>
          <a:stretch>
            <a:fillRect/>
          </a:stretch>
        </p:blipFill>
        <p:spPr>
          <a:xfrm>
            <a:off x="566927" y="1861595"/>
            <a:ext cx="10515601" cy="4996405"/>
          </a:xfrm>
          <a:prstGeom prst="rect">
            <a:avLst/>
          </a:prstGeom>
        </p:spPr>
      </p:pic>
    </p:spTree>
    <p:extLst>
      <p:ext uri="{BB962C8B-B14F-4D97-AF65-F5344CB8AC3E}">
        <p14:creationId xmlns:p14="http://schemas.microsoft.com/office/powerpoint/2010/main" val="66122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C02CD-2FB7-8646-AB0C-EF7A10F1E100}"/>
              </a:ext>
            </a:extLst>
          </p:cNvPr>
          <p:cNvSpPr>
            <a:spLocks noGrp="1"/>
          </p:cNvSpPr>
          <p:nvPr>
            <p:ph type="title"/>
          </p:nvPr>
        </p:nvSpPr>
        <p:spPr>
          <a:xfrm>
            <a:off x="566928" y="982628"/>
            <a:ext cx="10515600" cy="868430"/>
          </a:xfrm>
        </p:spPr>
        <p:txBody>
          <a:bodyPr/>
          <a:lstStyle/>
          <a:p>
            <a:r>
              <a:rPr lang="en-US" dirty="0"/>
              <a:t>K-Medoids Clustering (By Mood)</a:t>
            </a:r>
          </a:p>
        </p:txBody>
      </p:sp>
      <p:pic>
        <p:nvPicPr>
          <p:cNvPr id="7" name="Picture 6">
            <a:extLst>
              <a:ext uri="{FF2B5EF4-FFF2-40B4-BE49-F238E27FC236}">
                <a16:creationId xmlns:a16="http://schemas.microsoft.com/office/drawing/2014/main" id="{2A0352C5-7906-B342-9F93-22BE009D6C05}"/>
              </a:ext>
            </a:extLst>
          </p:cNvPr>
          <p:cNvPicPr>
            <a:picLocks noChangeAspect="1"/>
          </p:cNvPicPr>
          <p:nvPr/>
        </p:nvPicPr>
        <p:blipFill>
          <a:blip r:embed="rId2"/>
          <a:stretch>
            <a:fillRect/>
          </a:stretch>
        </p:blipFill>
        <p:spPr>
          <a:xfrm>
            <a:off x="566928" y="1854361"/>
            <a:ext cx="10515600" cy="5003639"/>
          </a:xfrm>
          <a:prstGeom prst="rect">
            <a:avLst/>
          </a:prstGeom>
        </p:spPr>
      </p:pic>
    </p:spTree>
    <p:extLst>
      <p:ext uri="{BB962C8B-B14F-4D97-AF65-F5344CB8AC3E}">
        <p14:creationId xmlns:p14="http://schemas.microsoft.com/office/powerpoint/2010/main" val="14338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5BECD9-C1AE-AA43-B36B-7CCBFE735867}"/>
              </a:ext>
            </a:extLst>
          </p:cNvPr>
          <p:cNvSpPr>
            <a:spLocks noGrp="1"/>
          </p:cNvSpPr>
          <p:nvPr>
            <p:ph type="title"/>
          </p:nvPr>
        </p:nvSpPr>
        <p:spPr>
          <a:xfrm>
            <a:off x="566928" y="981070"/>
            <a:ext cx="10515600" cy="868430"/>
          </a:xfrm>
        </p:spPr>
        <p:txBody>
          <a:bodyPr/>
          <a:lstStyle/>
          <a:p>
            <a:r>
              <a:rPr lang="en-US" dirty="0"/>
              <a:t>Hierarchical Clustering (By Mood)</a:t>
            </a:r>
          </a:p>
        </p:txBody>
      </p:sp>
      <p:pic>
        <p:nvPicPr>
          <p:cNvPr id="8" name="Picture 7">
            <a:extLst>
              <a:ext uri="{FF2B5EF4-FFF2-40B4-BE49-F238E27FC236}">
                <a16:creationId xmlns:a16="http://schemas.microsoft.com/office/drawing/2014/main" id="{2CCD2EC2-2F56-A944-9E8F-26DAE699F4AB}"/>
              </a:ext>
            </a:extLst>
          </p:cNvPr>
          <p:cNvPicPr>
            <a:picLocks noChangeAspect="1"/>
          </p:cNvPicPr>
          <p:nvPr/>
        </p:nvPicPr>
        <p:blipFill>
          <a:blip r:embed="rId2"/>
          <a:stretch>
            <a:fillRect/>
          </a:stretch>
        </p:blipFill>
        <p:spPr>
          <a:xfrm>
            <a:off x="566928" y="1849500"/>
            <a:ext cx="10515600" cy="5003639"/>
          </a:xfrm>
          <a:prstGeom prst="rect">
            <a:avLst/>
          </a:prstGeom>
        </p:spPr>
      </p:pic>
    </p:spTree>
    <p:extLst>
      <p:ext uri="{BB962C8B-B14F-4D97-AF65-F5344CB8AC3E}">
        <p14:creationId xmlns:p14="http://schemas.microsoft.com/office/powerpoint/2010/main" val="270088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4D5F1A-9EC5-7547-8F48-53C49728515A}"/>
              </a:ext>
            </a:extLst>
          </p:cNvPr>
          <p:cNvSpPr>
            <a:spLocks noGrp="1"/>
          </p:cNvSpPr>
          <p:nvPr>
            <p:ph type="title"/>
          </p:nvPr>
        </p:nvSpPr>
        <p:spPr>
          <a:xfrm>
            <a:off x="566928" y="882396"/>
            <a:ext cx="10515600" cy="868430"/>
          </a:xfrm>
        </p:spPr>
        <p:txBody>
          <a:bodyPr/>
          <a:lstStyle/>
          <a:p>
            <a:r>
              <a:rPr lang="en-US" dirty="0"/>
              <a:t>K-Medoids Clustering (By track)</a:t>
            </a:r>
          </a:p>
        </p:txBody>
      </p:sp>
      <p:pic>
        <p:nvPicPr>
          <p:cNvPr id="5" name="Picture 4">
            <a:extLst>
              <a:ext uri="{FF2B5EF4-FFF2-40B4-BE49-F238E27FC236}">
                <a16:creationId xmlns:a16="http://schemas.microsoft.com/office/drawing/2014/main" id="{12A0AA29-6F26-BC4B-9980-FF1947E0511B}"/>
              </a:ext>
            </a:extLst>
          </p:cNvPr>
          <p:cNvPicPr>
            <a:picLocks noChangeAspect="1"/>
          </p:cNvPicPr>
          <p:nvPr/>
        </p:nvPicPr>
        <p:blipFill>
          <a:blip r:embed="rId2"/>
          <a:stretch>
            <a:fillRect/>
          </a:stretch>
        </p:blipFill>
        <p:spPr>
          <a:xfrm>
            <a:off x="566927" y="1750826"/>
            <a:ext cx="10515601" cy="5107174"/>
          </a:xfrm>
          <a:prstGeom prst="rect">
            <a:avLst/>
          </a:prstGeom>
        </p:spPr>
      </p:pic>
    </p:spTree>
    <p:extLst>
      <p:ext uri="{BB962C8B-B14F-4D97-AF65-F5344CB8AC3E}">
        <p14:creationId xmlns:p14="http://schemas.microsoft.com/office/powerpoint/2010/main" val="280480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784563" cy="3732425"/>
          </a:xfrm>
        </p:spPr>
        <p:txBody>
          <a:bodyPr/>
          <a:lstStyle/>
          <a:p>
            <a:r>
              <a:rPr lang="en-US" dirty="0"/>
              <a:t>Grid Based Music Interface for playing songs which sound similar.</a:t>
            </a:r>
          </a:p>
          <a:p>
            <a:r>
              <a:rPr lang="en-US" dirty="0" smtClean="0"/>
              <a:t>Integration </a:t>
            </a:r>
            <a:r>
              <a:rPr lang="en-US" dirty="0"/>
              <a:t>with Spotify and other Music Applications. </a:t>
            </a:r>
            <a:endParaRPr lang="en-US" dirty="0" smtClean="0"/>
          </a:p>
          <a:p>
            <a:r>
              <a:rPr lang="en-US" dirty="0" smtClean="0"/>
              <a:t>Incorporating </a:t>
            </a:r>
            <a:r>
              <a:rPr lang="en-US" dirty="0"/>
              <a:t>additional features to scale up the model for efficient clustering of songs.</a:t>
            </a:r>
          </a:p>
          <a:p>
            <a:r>
              <a:rPr lang="en-US" dirty="0"/>
              <a:t>Labeling the cluster based on characteristics</a:t>
            </a:r>
            <a:r>
              <a:rPr lang="en-US" dirty="0" smtClean="0"/>
              <a:t>.</a:t>
            </a:r>
          </a:p>
          <a:p>
            <a:r>
              <a:rPr lang="en-US" dirty="0" smtClean="0"/>
              <a:t>Creating a Similarity Index between two songs : Quantitative representation of how close a song is to another song based on these features. Can modify the radius of Similarity. </a:t>
            </a:r>
            <a:endParaRPr lang="en-US" dirty="0"/>
          </a:p>
          <a:p>
            <a:r>
              <a:rPr lang="en-US" dirty="0"/>
              <a:t>Using Lyrics in addition to audio features for better recommendations! Natural Language Processing for lyrics text </a:t>
            </a:r>
          </a:p>
          <a:p>
            <a:pPr lvl="1"/>
            <a:r>
              <a:rPr lang="en-US" dirty="0"/>
              <a:t>	AUDIO FEATURES + LYRICS CONTENT = BETTER RECOMMENDATION </a:t>
            </a:r>
          </a:p>
          <a:p>
            <a:pPr lvl="1"/>
            <a:r>
              <a:rPr lang="en-US" dirty="0"/>
              <a:t>	 </a:t>
            </a:r>
          </a:p>
        </p:txBody>
      </p:sp>
      <p:sp>
        <p:nvSpPr>
          <p:cNvPr id="3" name="Title 2"/>
          <p:cNvSpPr>
            <a:spLocks noGrp="1"/>
          </p:cNvSpPr>
          <p:nvPr>
            <p:ph type="title"/>
          </p:nvPr>
        </p:nvSpPr>
        <p:spPr/>
        <p:txBody>
          <a:bodyPr/>
          <a:lstStyle/>
          <a:p>
            <a:r>
              <a:rPr lang="en-US" dirty="0"/>
              <a:t>Applications </a:t>
            </a:r>
            <a:r>
              <a:rPr lang="en-US" dirty="0" smtClean="0"/>
              <a:t>and Future </a:t>
            </a:r>
            <a:r>
              <a:rPr lang="en-US" dirty="0"/>
              <a:t>Scope</a:t>
            </a:r>
          </a:p>
        </p:txBody>
      </p:sp>
    </p:spTree>
    <p:extLst>
      <p:ext uri="{BB962C8B-B14F-4D97-AF65-F5344CB8AC3E}">
        <p14:creationId xmlns:p14="http://schemas.microsoft.com/office/powerpoint/2010/main" val="139760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7769" y="460550"/>
            <a:ext cx="5314485" cy="5314485"/>
          </a:xfrm>
          <a:prstGeom prst="rect">
            <a:avLst/>
          </a:prstGeom>
        </p:spPr>
      </p:pic>
    </p:spTree>
    <p:extLst>
      <p:ext uri="{BB962C8B-B14F-4D97-AF65-F5344CB8AC3E}">
        <p14:creationId xmlns:p14="http://schemas.microsoft.com/office/powerpoint/2010/main" val="70123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E4C39A-89F4-C848-938B-7B03AC520E5A}"/>
              </a:ext>
            </a:extLst>
          </p:cNvPr>
          <p:cNvSpPr>
            <a:spLocks noGrp="1"/>
          </p:cNvSpPr>
          <p:nvPr>
            <p:ph type="body" idx="10"/>
          </p:nvPr>
        </p:nvSpPr>
        <p:spPr/>
        <p:txBody>
          <a:bodyPr/>
          <a:lstStyle/>
          <a:p>
            <a:r>
              <a:rPr lang="en-US" dirty="0" smtClean="0"/>
              <a:t>Extract the quantitative nuances of a song. Can we group them together based on the data? </a:t>
            </a:r>
          </a:p>
          <a:p>
            <a:r>
              <a:rPr lang="en-US" dirty="0" smtClean="0"/>
              <a:t>Clustering based on similarity of songs (Audio Features) and not just on Genres.  </a:t>
            </a:r>
          </a:p>
          <a:p>
            <a:r>
              <a:rPr lang="en-US" dirty="0" smtClean="0"/>
              <a:t>Build a Recommendation system that would pick songs of similar type from these clusters. Such similar songs would evoke a similar mood if played. </a:t>
            </a:r>
          </a:p>
          <a:p>
            <a:endParaRPr lang="en-US" dirty="0" smtClean="0"/>
          </a:p>
          <a:p>
            <a:endParaRPr lang="en-US" dirty="0" smtClean="0"/>
          </a:p>
          <a:p>
            <a:endParaRPr lang="en-US" dirty="0" smtClean="0"/>
          </a:p>
          <a:p>
            <a:endParaRPr lang="en-US" dirty="0" smtClean="0"/>
          </a:p>
          <a:p>
            <a:endParaRPr lang="en-US" dirty="0"/>
          </a:p>
        </p:txBody>
      </p:sp>
      <p:sp>
        <p:nvSpPr>
          <p:cNvPr id="3" name="Title 2">
            <a:extLst>
              <a:ext uri="{FF2B5EF4-FFF2-40B4-BE49-F238E27FC236}">
                <a16:creationId xmlns:a16="http://schemas.microsoft.com/office/drawing/2014/main" id="{2AA22835-754F-8941-86D9-B76EA94B771B}"/>
              </a:ext>
            </a:extLst>
          </p:cNvPr>
          <p:cNvSpPr>
            <a:spLocks noGrp="1"/>
          </p:cNvSpPr>
          <p:nvPr>
            <p:ph type="title"/>
          </p:nvPr>
        </p:nvSpPr>
        <p:spPr>
          <a:xfrm>
            <a:off x="566928" y="1002411"/>
            <a:ext cx="10515600" cy="868430"/>
          </a:xfrm>
        </p:spPr>
        <p:txBody>
          <a:bodyPr/>
          <a:lstStyle/>
          <a:p>
            <a:r>
              <a:rPr lang="en-US" dirty="0"/>
              <a:t>General Idea</a:t>
            </a:r>
          </a:p>
        </p:txBody>
      </p:sp>
    </p:spTree>
    <p:extLst>
      <p:ext uri="{BB962C8B-B14F-4D97-AF65-F5344CB8AC3E}">
        <p14:creationId xmlns:p14="http://schemas.microsoft.com/office/powerpoint/2010/main" val="208362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a:t>Data selected from Spotify Top charts</a:t>
            </a:r>
          </a:p>
          <a:p>
            <a:r>
              <a:rPr lang="en-US" dirty="0"/>
              <a:t>Genre:</a:t>
            </a:r>
          </a:p>
          <a:p>
            <a:pPr marL="800089" lvl="1" indent="-342900">
              <a:buFont typeface="Arial" panose="020B0604020202020204" pitchFamily="34" charset="0"/>
              <a:buChar char="•"/>
            </a:pPr>
            <a:r>
              <a:rPr lang="en-US" spc="-50" dirty="0">
                <a:solidFill>
                  <a:schemeClr val="tx1"/>
                </a:solidFill>
              </a:rPr>
              <a:t>Pop</a:t>
            </a:r>
          </a:p>
          <a:p>
            <a:pPr marL="800089" lvl="1" indent="-342900">
              <a:buFont typeface="Arial" panose="020B0604020202020204" pitchFamily="34" charset="0"/>
              <a:buChar char="•"/>
            </a:pPr>
            <a:r>
              <a:rPr lang="en-US" spc="-50" dirty="0">
                <a:solidFill>
                  <a:schemeClr val="tx1"/>
                </a:solidFill>
              </a:rPr>
              <a:t>EDM</a:t>
            </a:r>
          </a:p>
          <a:p>
            <a:pPr marL="800089" lvl="1" indent="-342900">
              <a:buFont typeface="Arial" panose="020B0604020202020204" pitchFamily="34" charset="0"/>
              <a:buChar char="•"/>
            </a:pPr>
            <a:r>
              <a:rPr lang="en-US" spc="-50" dirty="0">
                <a:solidFill>
                  <a:schemeClr val="tx1"/>
                </a:solidFill>
              </a:rPr>
              <a:t>Metal</a:t>
            </a:r>
          </a:p>
          <a:p>
            <a:pPr marL="800089" lvl="1" indent="-342900">
              <a:buFont typeface="Arial" panose="020B0604020202020204" pitchFamily="34" charset="0"/>
              <a:buChar char="•"/>
            </a:pPr>
            <a:r>
              <a:rPr lang="en-US" spc="-50" dirty="0">
                <a:solidFill>
                  <a:schemeClr val="tx1"/>
                </a:solidFill>
              </a:rPr>
              <a:t>Acoustic</a:t>
            </a:r>
          </a:p>
          <a:p>
            <a:pPr marL="800089" lvl="1" indent="-342900">
              <a:buFont typeface="Arial" panose="020B0604020202020204" pitchFamily="34" charset="0"/>
              <a:buChar char="•"/>
            </a:pPr>
            <a:r>
              <a:rPr lang="en-US" spc="-50" dirty="0">
                <a:solidFill>
                  <a:schemeClr val="tx1"/>
                </a:solidFill>
              </a:rPr>
              <a:t>Country</a:t>
            </a:r>
          </a:p>
          <a:p>
            <a:pPr marL="800089" lvl="1" indent="-342900">
              <a:buFont typeface="Arial" panose="020B0604020202020204" pitchFamily="34" charset="0"/>
              <a:buChar char="•"/>
            </a:pPr>
            <a:r>
              <a:rPr lang="en-US" spc="-50" dirty="0">
                <a:solidFill>
                  <a:schemeClr val="tx1"/>
                </a:solidFill>
              </a:rPr>
              <a:t>Rap</a:t>
            </a:r>
          </a:p>
          <a:p>
            <a:pPr marL="800089"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a:xfrm>
            <a:off x="566928" y="988124"/>
            <a:ext cx="10515600" cy="868430"/>
          </a:xfrm>
        </p:spPr>
        <p:txBody>
          <a:bodyPr/>
          <a:lstStyle/>
          <a:p>
            <a:r>
              <a:rPr lang="en-US" dirty="0"/>
              <a:t>Data Acquisition</a:t>
            </a:r>
          </a:p>
        </p:txBody>
      </p:sp>
    </p:spTree>
    <p:extLst>
      <p:ext uri="{BB962C8B-B14F-4D97-AF65-F5344CB8AC3E}">
        <p14:creationId xmlns:p14="http://schemas.microsoft.com/office/powerpoint/2010/main" val="99585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304A2B-59DF-FB47-8438-537DA2AE09B4}"/>
              </a:ext>
            </a:extLst>
          </p:cNvPr>
          <p:cNvSpPr>
            <a:spLocks noGrp="1"/>
          </p:cNvSpPr>
          <p:nvPr>
            <p:ph type="body" idx="10"/>
          </p:nvPr>
        </p:nvSpPr>
        <p:spPr/>
        <p:txBody>
          <a:bodyPr/>
          <a:lstStyle/>
          <a:p>
            <a:r>
              <a:rPr lang="en-US" dirty="0" err="1"/>
              <a:t>spotify-api</a:t>
            </a:r>
            <a:r>
              <a:rPr lang="en-US" dirty="0"/>
              <a:t> for fetching data from Spotify Web-API</a:t>
            </a:r>
          </a:p>
          <a:p>
            <a:r>
              <a:rPr lang="en-US" dirty="0" err="1"/>
              <a:t>pygn</a:t>
            </a:r>
            <a:r>
              <a:rPr lang="en-US" dirty="0"/>
              <a:t> for fetch data from Gracenote API</a:t>
            </a:r>
          </a:p>
          <a:p>
            <a:r>
              <a:rPr lang="en-US" dirty="0"/>
              <a:t>Get Playlist’s Tracks API for fetching track ids of songs</a:t>
            </a:r>
          </a:p>
          <a:p>
            <a:r>
              <a:rPr lang="en-US" dirty="0"/>
              <a:t>Get Audio Features for Several Tracks API for fetching audio features</a:t>
            </a:r>
          </a:p>
          <a:p>
            <a:endParaRPr lang="en-US" dirty="0"/>
          </a:p>
          <a:p>
            <a:endParaRPr lang="en-US" dirty="0"/>
          </a:p>
        </p:txBody>
      </p:sp>
      <p:sp>
        <p:nvSpPr>
          <p:cNvPr id="3" name="Title 2">
            <a:extLst>
              <a:ext uri="{FF2B5EF4-FFF2-40B4-BE49-F238E27FC236}">
                <a16:creationId xmlns:a16="http://schemas.microsoft.com/office/drawing/2014/main" id="{069A99F7-53BE-0845-B680-A7F4772599E8}"/>
              </a:ext>
            </a:extLst>
          </p:cNvPr>
          <p:cNvSpPr>
            <a:spLocks noGrp="1"/>
          </p:cNvSpPr>
          <p:nvPr>
            <p:ph type="title"/>
          </p:nvPr>
        </p:nvSpPr>
        <p:spPr>
          <a:xfrm>
            <a:off x="566928" y="973836"/>
            <a:ext cx="10515600" cy="868430"/>
          </a:xfrm>
        </p:spPr>
        <p:txBody>
          <a:bodyPr/>
          <a:lstStyle/>
          <a:p>
            <a:r>
              <a:rPr lang="en-US" dirty="0"/>
              <a:t>Data Acquisition</a:t>
            </a:r>
          </a:p>
        </p:txBody>
      </p:sp>
    </p:spTree>
    <p:extLst>
      <p:ext uri="{BB962C8B-B14F-4D97-AF65-F5344CB8AC3E}">
        <p14:creationId xmlns:p14="http://schemas.microsoft.com/office/powerpoint/2010/main" val="75383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186550-A099-394F-9B87-7F36E6E72476}"/>
              </a:ext>
            </a:extLst>
          </p:cNvPr>
          <p:cNvSpPr>
            <a:spLocks noGrp="1"/>
          </p:cNvSpPr>
          <p:nvPr>
            <p:ph type="title"/>
          </p:nvPr>
        </p:nvSpPr>
        <p:spPr>
          <a:xfrm>
            <a:off x="566928" y="988124"/>
            <a:ext cx="10515600" cy="868430"/>
          </a:xfrm>
        </p:spPr>
        <p:txBody>
          <a:bodyPr/>
          <a:lstStyle/>
          <a:p>
            <a:r>
              <a:rPr lang="en-US" dirty="0"/>
              <a:t>Features</a:t>
            </a:r>
          </a:p>
        </p:txBody>
      </p:sp>
      <p:graphicFrame>
        <p:nvGraphicFramePr>
          <p:cNvPr id="6" name="Table 5">
            <a:extLst>
              <a:ext uri="{FF2B5EF4-FFF2-40B4-BE49-F238E27FC236}">
                <a16:creationId xmlns:a16="http://schemas.microsoft.com/office/drawing/2014/main" id="{06771CA8-935F-5A49-A080-D244DF84C2E0}"/>
              </a:ext>
            </a:extLst>
          </p:cNvPr>
          <p:cNvGraphicFramePr>
            <a:graphicFrameLocks noGrp="1"/>
          </p:cNvGraphicFramePr>
          <p:nvPr>
            <p:extLst>
              <p:ext uri="{D42A27DB-BD31-4B8C-83A1-F6EECF244321}">
                <p14:modId xmlns:p14="http://schemas.microsoft.com/office/powerpoint/2010/main" val="101330221"/>
              </p:ext>
            </p:extLst>
          </p:nvPr>
        </p:nvGraphicFramePr>
        <p:xfrm>
          <a:off x="566928" y="1856554"/>
          <a:ext cx="10515600" cy="4391845"/>
        </p:xfrm>
        <a:graphic>
          <a:graphicData uri="http://schemas.openxmlformats.org/drawingml/2006/table">
            <a:tbl>
              <a:tblPr firstRow="1">
                <a:tableStyleId>{6E25E649-3F16-4E02-A733-19D2CDBF48F0}</a:tableStyleId>
              </a:tblPr>
              <a:tblGrid>
                <a:gridCol w="1384050">
                  <a:extLst>
                    <a:ext uri="{9D8B030D-6E8A-4147-A177-3AD203B41FA5}">
                      <a16:colId xmlns:a16="http://schemas.microsoft.com/office/drawing/2014/main" val="144369651"/>
                    </a:ext>
                  </a:extLst>
                </a:gridCol>
                <a:gridCol w="1384050">
                  <a:extLst>
                    <a:ext uri="{9D8B030D-6E8A-4147-A177-3AD203B41FA5}">
                      <a16:colId xmlns:a16="http://schemas.microsoft.com/office/drawing/2014/main" val="934094553"/>
                    </a:ext>
                  </a:extLst>
                </a:gridCol>
                <a:gridCol w="7747500">
                  <a:extLst>
                    <a:ext uri="{9D8B030D-6E8A-4147-A177-3AD203B41FA5}">
                      <a16:colId xmlns:a16="http://schemas.microsoft.com/office/drawing/2014/main" val="3915570696"/>
                    </a:ext>
                  </a:extLst>
                </a:gridCol>
              </a:tblGrid>
              <a:tr h="214435">
                <a:tc>
                  <a:txBody>
                    <a:bodyPr/>
                    <a:lstStyle/>
                    <a:p>
                      <a:pPr algn="l"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9194934"/>
                  </a:ext>
                </a:extLst>
              </a:tr>
              <a:tr h="214435">
                <a:tc>
                  <a:txBody>
                    <a:bodyPr/>
                    <a:lstStyle/>
                    <a:p>
                      <a:pPr algn="l" fontAlgn="b"/>
                      <a:r>
                        <a:rPr lang="en-US" sz="1200" u="none" strike="noStrike">
                          <a:effectLst/>
                        </a:rPr>
                        <a:t>artist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Artist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0580736"/>
                  </a:ext>
                </a:extLst>
              </a:tr>
              <a:tr h="214435">
                <a:tc>
                  <a:txBody>
                    <a:bodyPr/>
                    <a:lstStyle/>
                    <a:p>
                      <a:pPr algn="l" fontAlgn="b"/>
                      <a:r>
                        <a:rPr lang="en-US" sz="1200" u="none" strike="noStrike">
                          <a:effectLst/>
                        </a:rPr>
                        <a:t>album</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Album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2823338"/>
                  </a:ext>
                </a:extLst>
              </a:tr>
              <a:tr h="274595">
                <a:tc>
                  <a:txBody>
                    <a:bodyPr/>
                    <a:lstStyle/>
                    <a:p>
                      <a:pPr algn="l" fontAlgn="b"/>
                      <a:r>
                        <a:rPr lang="en-US" sz="1200" u="none" strike="noStrike">
                          <a:effectLst/>
                        </a:rPr>
                        <a:t>track_name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Spotify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Track Name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0431898"/>
                  </a:ext>
                </a:extLst>
              </a:tr>
              <a:tr h="214435">
                <a:tc>
                  <a:txBody>
                    <a:bodyPr/>
                    <a:lstStyle/>
                    <a:p>
                      <a:pPr algn="l" fontAlgn="b"/>
                      <a:r>
                        <a:rPr lang="en-US" sz="1200" u="none" strike="noStrike">
                          <a:effectLst/>
                        </a:rPr>
                        <a:t>genre</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Genre from playlist</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60993"/>
                  </a:ext>
                </a:extLst>
              </a:tr>
              <a:tr h="421555">
                <a:tc>
                  <a:txBody>
                    <a:bodyPr/>
                    <a:lstStyle/>
                    <a:p>
                      <a:pPr algn="l" fontAlgn="b"/>
                      <a:r>
                        <a:rPr lang="en-US" sz="1200" u="none" strike="noStrike" dirty="0" err="1">
                          <a:effectLst/>
                        </a:rPr>
                        <a:t>acousticness</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 confidence measure from 0.0 to 1.0 of whether the track is acoustic. 1.0 represents high confidence the track is acoustic.</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600027"/>
                  </a:ext>
                </a:extLst>
              </a:tr>
              <a:tr h="676036">
                <a:tc>
                  <a:txBody>
                    <a:bodyPr/>
                    <a:lstStyle/>
                    <a:p>
                      <a:pPr algn="l" fontAlgn="b"/>
                      <a:r>
                        <a:rPr lang="en-US" sz="1200" u="none" strike="noStrike">
                          <a:effectLst/>
                        </a:rPr>
                        <a:t>danceability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Danceability describes how suitable a track is for dancing based on a combination of musical elements including tempo, rhythm stability, beat strength, and overall regularity. A value of 0.0 is least danceable and 1.0 is most danceable.</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1180213"/>
                  </a:ext>
                </a:extLst>
              </a:tr>
              <a:tr h="274595">
                <a:tc>
                  <a:txBody>
                    <a:bodyPr/>
                    <a:lstStyle/>
                    <a:p>
                      <a:pPr algn="l" fontAlgn="b"/>
                      <a:r>
                        <a:rPr lang="en-US" sz="1200" u="none" strike="noStrike">
                          <a:effectLst/>
                        </a:rPr>
                        <a:t>duration_ms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duration of the track in milliseconds.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9145352"/>
                  </a:ext>
                </a:extLst>
              </a:tr>
              <a:tr h="943662">
                <a:tc>
                  <a:txBody>
                    <a:bodyPr/>
                    <a:lstStyle/>
                    <a:p>
                      <a:pPr algn="l" fontAlgn="b"/>
                      <a:r>
                        <a:rPr lang="en-US" sz="1200" u="none" strike="noStrike">
                          <a:effectLst/>
                        </a:rPr>
                        <a:t>energy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Energy is a measure from 0.0 to 1.0 and represents a perceptual measure of intensity and activity. Typically, energetic tracks feel fast, loud, and noisy. For example, death metal has high energy, while a Bach prelude scores low on the scale. Perceptual features contributing to this attribute include dynamic range, perceived loudness, timbre, onset rate, and general entropy.</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1847149"/>
                  </a:ext>
                </a:extLst>
              </a:tr>
              <a:tr h="943662">
                <a:tc>
                  <a:txBody>
                    <a:bodyPr/>
                    <a:lstStyle/>
                    <a:p>
                      <a:pPr algn="l" fontAlgn="b"/>
                      <a:r>
                        <a:rPr lang="en-US" sz="1200" u="none" strike="noStrike">
                          <a:effectLst/>
                        </a:rPr>
                        <a:t>instrumentalness</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Predicts whether a track contains no vocals. "Ooh" and "</a:t>
                      </a:r>
                      <a:r>
                        <a:rPr lang="en-US" sz="1200" u="none" strike="noStrike" dirty="0" err="1">
                          <a:effectLst/>
                        </a:rPr>
                        <a:t>aah</a:t>
                      </a:r>
                      <a:r>
                        <a:rPr lang="en-US" sz="1200" u="none" strike="noStrike" dirty="0">
                          <a:effectLst/>
                        </a:rPr>
                        <a:t>" sounds are treated as instrumental in this context. Rap or spoken word tracks are clearly "vocal". The closer the </a:t>
                      </a:r>
                      <a:r>
                        <a:rPr lang="en-US" sz="1200" u="none" strike="noStrike" dirty="0" err="1">
                          <a:effectLst/>
                        </a:rPr>
                        <a:t>instrumentalness</a:t>
                      </a:r>
                      <a:r>
                        <a:rPr lang="en-US" sz="1200" u="none" strike="noStrike" dirty="0">
                          <a:effectLst/>
                        </a:rPr>
                        <a:t> value is to 1.0, the greater likelihood the track contains no vocal content. Values above 0.5 are intended to represent instrumental tracks, but confidence is higher as the value approaches 1.0.</a:t>
                      </a:r>
                      <a:endParaRPr lang="en-US" sz="1200" b="0" i="0" u="none" strike="noStrike" dirty="0">
                        <a:solidFill>
                          <a:srgbClr val="222222"/>
                        </a:solidFill>
                        <a:effectLst/>
                        <a:latin typeface="Verdana" panose="020B0604030504040204" pitchFamily="34" charset="0"/>
                      </a:endParaRPr>
                    </a:p>
                  </a:txBody>
                  <a:tcPr marL="6460" marR="6460" marT="64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6881197"/>
                  </a:ext>
                </a:extLst>
              </a:tr>
            </a:tbl>
          </a:graphicData>
        </a:graphic>
      </p:graphicFrame>
    </p:spTree>
    <p:extLst>
      <p:ext uri="{BB962C8B-B14F-4D97-AF65-F5344CB8AC3E}">
        <p14:creationId xmlns:p14="http://schemas.microsoft.com/office/powerpoint/2010/main" val="325243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CAD1BD-7930-1249-88D4-57C4624D768B}"/>
              </a:ext>
            </a:extLst>
          </p:cNvPr>
          <p:cNvSpPr>
            <a:spLocks noGrp="1"/>
          </p:cNvSpPr>
          <p:nvPr>
            <p:ph type="title"/>
          </p:nvPr>
        </p:nvSpPr>
        <p:spPr>
          <a:xfrm>
            <a:off x="566928" y="988123"/>
            <a:ext cx="10515600" cy="868430"/>
          </a:xfrm>
        </p:spPr>
        <p:txBody>
          <a:bodyPr/>
          <a:lstStyle/>
          <a:p>
            <a:r>
              <a:rPr lang="en-US" dirty="0"/>
              <a:t>Features</a:t>
            </a:r>
          </a:p>
        </p:txBody>
      </p:sp>
      <p:graphicFrame>
        <p:nvGraphicFramePr>
          <p:cNvPr id="4" name="Table 3">
            <a:extLst>
              <a:ext uri="{FF2B5EF4-FFF2-40B4-BE49-F238E27FC236}">
                <a16:creationId xmlns:a16="http://schemas.microsoft.com/office/drawing/2014/main" id="{A0040723-066B-8947-9013-A27685C1FF65}"/>
              </a:ext>
            </a:extLst>
          </p:cNvPr>
          <p:cNvGraphicFramePr>
            <a:graphicFrameLocks noGrp="1"/>
          </p:cNvGraphicFramePr>
          <p:nvPr>
            <p:extLst>
              <p:ext uri="{D42A27DB-BD31-4B8C-83A1-F6EECF244321}">
                <p14:modId xmlns:p14="http://schemas.microsoft.com/office/powerpoint/2010/main" val="1500627947"/>
              </p:ext>
            </p:extLst>
          </p:nvPr>
        </p:nvGraphicFramePr>
        <p:xfrm>
          <a:off x="566928" y="1856553"/>
          <a:ext cx="10515600" cy="4402408"/>
        </p:xfrm>
        <a:graphic>
          <a:graphicData uri="http://schemas.openxmlformats.org/drawingml/2006/table">
            <a:tbl>
              <a:tblPr firstRow="1">
                <a:tableStyleId>{6E25E649-3F16-4E02-A733-19D2CDBF48F0}</a:tableStyleId>
              </a:tblPr>
              <a:tblGrid>
                <a:gridCol w="1384051">
                  <a:extLst>
                    <a:ext uri="{9D8B030D-6E8A-4147-A177-3AD203B41FA5}">
                      <a16:colId xmlns:a16="http://schemas.microsoft.com/office/drawing/2014/main" val="2873555362"/>
                    </a:ext>
                  </a:extLst>
                </a:gridCol>
                <a:gridCol w="1384051">
                  <a:extLst>
                    <a:ext uri="{9D8B030D-6E8A-4147-A177-3AD203B41FA5}">
                      <a16:colId xmlns:a16="http://schemas.microsoft.com/office/drawing/2014/main" val="2408647286"/>
                    </a:ext>
                  </a:extLst>
                </a:gridCol>
                <a:gridCol w="7747498">
                  <a:extLst>
                    <a:ext uri="{9D8B030D-6E8A-4147-A177-3AD203B41FA5}">
                      <a16:colId xmlns:a16="http://schemas.microsoft.com/office/drawing/2014/main" val="4168194233"/>
                    </a:ext>
                  </a:extLst>
                </a:gridCol>
              </a:tblGrid>
              <a:tr h="183516">
                <a:tc>
                  <a:txBody>
                    <a:bodyPr/>
                    <a:lstStyle/>
                    <a:p>
                      <a:pPr algn="l" fontAlgn="b"/>
                      <a:r>
                        <a:rPr lang="en-US" sz="1200" u="none" strike="noStrike">
                          <a:effectLst/>
                        </a:rPr>
                        <a:t>Feature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Source</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Description</a:t>
                      </a:r>
                      <a:endParaRPr lang="en-US" sz="1200" b="1"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996996"/>
                  </a:ext>
                </a:extLst>
              </a:tr>
              <a:tr h="362142">
                <a:tc>
                  <a:txBody>
                    <a:bodyPr/>
                    <a:lstStyle/>
                    <a:p>
                      <a:pPr algn="l" fontAlgn="b"/>
                      <a:r>
                        <a:rPr lang="en-US" sz="1200" u="none" strike="noStrike" dirty="0">
                          <a:effectLst/>
                        </a:rPr>
                        <a:t>key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key the track is in. Integers map to pitches using standard Pitch Class notation. E.g. 0 = C, 1 = C♯/D♭, 2 = D, and so 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960658"/>
                  </a:ext>
                </a:extLst>
              </a:tr>
              <a:tr h="613919">
                <a:tc>
                  <a:txBody>
                    <a:bodyPr/>
                    <a:lstStyle/>
                    <a:p>
                      <a:pPr algn="l" fontAlgn="b"/>
                      <a:r>
                        <a:rPr lang="en-US" sz="1200" u="none" strike="noStrike">
                          <a:effectLst/>
                        </a:rPr>
                        <a:t>loudness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overall loudness of a track in decibels (dB). Loudness values are averaged across the entire track and are useful for comparing relative loudness of tracks. Loudness is the quality of a sound that is the primary psychological correlate of physical strength (amplitude). Values typical range between -60 and 0 db.</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7025476"/>
                  </a:ext>
                </a:extLst>
              </a:tr>
              <a:tr h="362142">
                <a:tc>
                  <a:txBody>
                    <a:bodyPr/>
                    <a:lstStyle/>
                    <a:p>
                      <a:pPr algn="l" fontAlgn="b"/>
                      <a:r>
                        <a:rPr lang="en-US" sz="1200" u="none" strike="noStrike">
                          <a:effectLst/>
                        </a:rPr>
                        <a:t>mode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Mode indicates the modality (major or minor) of a track, the type of scale from which its melodic content is derived. Major is represented by 1 and minor is 0.</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6592055"/>
                  </a:ext>
                </a:extLst>
              </a:tr>
              <a:tr h="918238">
                <a:tc>
                  <a:txBody>
                    <a:bodyPr/>
                    <a:lstStyle/>
                    <a:p>
                      <a:pPr algn="l" fontAlgn="b"/>
                      <a:r>
                        <a:rPr lang="en-US" sz="1200" u="none" strike="noStrike">
                          <a:effectLst/>
                        </a:rPr>
                        <a:t>speechiness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Speechiness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6790956"/>
                  </a:ext>
                </a:extLst>
              </a:tr>
              <a:tr h="411041">
                <a:tc>
                  <a:txBody>
                    <a:bodyPr/>
                    <a:lstStyle/>
                    <a:p>
                      <a:pPr algn="l" fontAlgn="b"/>
                      <a:r>
                        <a:rPr lang="en-US" sz="1200" u="none" strike="noStrike">
                          <a:effectLst/>
                        </a:rPr>
                        <a:t>tempo</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The overall estimated tempo of a track in beats per minute (BPM). In musical terminology, tempo is the speed or pace of a given piece and derives directly from the average beat duration.</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382658"/>
                  </a:ext>
                </a:extLst>
              </a:tr>
              <a:tr h="362142">
                <a:tc>
                  <a:txBody>
                    <a:bodyPr/>
                    <a:lstStyle/>
                    <a:p>
                      <a:pPr algn="l" fontAlgn="b"/>
                      <a:r>
                        <a:rPr lang="en-US" sz="1200" u="none" strike="noStrike">
                          <a:effectLst/>
                        </a:rPr>
                        <a:t>time_signature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An estimated overall time signature of a track. The time signature (meter) is a notational convention to specify how many beats are in each bar (or measure).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9602149"/>
                  </a:ext>
                </a:extLst>
              </a:tr>
              <a:tr h="540768">
                <a:tc>
                  <a:txBody>
                    <a:bodyPr/>
                    <a:lstStyle/>
                    <a:p>
                      <a:pPr algn="l" fontAlgn="b"/>
                      <a:r>
                        <a:rPr lang="en-US" sz="1200" u="none" strike="noStrike" dirty="0">
                          <a:effectLst/>
                        </a:rPr>
                        <a:t>valence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Spotify</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A measure from 0.0 to 1.0 describing the musical positiveness conveyed by a track. Tracks with high valence sound more positive (e.g. happy, cheerful, euphoric), while tracks with low valence sound more negative (e.g. sad, depressed, angry).</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6689439"/>
                  </a:ext>
                </a:extLst>
              </a:tr>
              <a:tr h="183516">
                <a:tc>
                  <a:txBody>
                    <a:bodyPr/>
                    <a:lstStyle/>
                    <a:p>
                      <a:pPr algn="l" fontAlgn="b"/>
                      <a:r>
                        <a:rPr lang="en-US" sz="1200" u="none" strike="noStrike">
                          <a:effectLst/>
                        </a:rPr>
                        <a:t>mood</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Mood of a song</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88051"/>
                  </a:ext>
                </a:extLst>
              </a:tr>
              <a:tr h="208163">
                <a:tc>
                  <a:txBody>
                    <a:bodyPr/>
                    <a:lstStyle/>
                    <a:p>
                      <a:pPr algn="l" fontAlgn="b"/>
                      <a:r>
                        <a:rPr lang="en-US" sz="1200" u="none" strike="noStrike" dirty="0" err="1">
                          <a:effectLst/>
                        </a:rPr>
                        <a:t>positivity_level</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Derived attribute from mood of a song (Dark - Positive)</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511049"/>
                  </a:ext>
                </a:extLst>
              </a:tr>
              <a:tr h="208163">
                <a:tc>
                  <a:txBody>
                    <a:bodyPr/>
                    <a:lstStyle/>
                    <a:p>
                      <a:pPr algn="l" fontAlgn="b"/>
                      <a:r>
                        <a:rPr lang="en-US" sz="1200" u="none" strike="noStrike" dirty="0" err="1">
                          <a:effectLst/>
                        </a:rPr>
                        <a:t>energy_level</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Gracenote</a:t>
                      </a:r>
                      <a:endParaRPr lang="en-US" sz="1200" b="0" i="0" u="none" strike="noStrike">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Derived attribute from mood of a song (Calm - Energetic)</a:t>
                      </a:r>
                      <a:endParaRPr lang="en-US" sz="1200" b="0" i="0" u="none" strike="noStrike" dirty="0">
                        <a:solidFill>
                          <a:srgbClr val="222222"/>
                        </a:solidFill>
                        <a:effectLst/>
                        <a:latin typeface="Verdana" panose="020B0604030504040204" pitchFamily="34" charset="0"/>
                      </a:endParaRPr>
                    </a:p>
                  </a:txBody>
                  <a:tcPr marL="5006" marR="5006" marT="50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0016495"/>
                  </a:ext>
                </a:extLst>
              </a:tr>
            </a:tbl>
          </a:graphicData>
        </a:graphic>
      </p:graphicFrame>
    </p:spTree>
    <p:extLst>
      <p:ext uri="{BB962C8B-B14F-4D97-AF65-F5344CB8AC3E}">
        <p14:creationId xmlns:p14="http://schemas.microsoft.com/office/powerpoint/2010/main" val="98766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A22588-BF1E-AB4D-807E-5640CC952457}"/>
              </a:ext>
            </a:extLst>
          </p:cNvPr>
          <p:cNvPicPr>
            <a:picLocks noChangeAspect="1"/>
          </p:cNvPicPr>
          <p:nvPr/>
        </p:nvPicPr>
        <p:blipFill>
          <a:blip r:embed="rId2"/>
          <a:stretch>
            <a:fillRect/>
          </a:stretch>
        </p:blipFill>
        <p:spPr>
          <a:xfrm>
            <a:off x="1677670" y="2185166"/>
            <a:ext cx="7556500" cy="3937000"/>
          </a:xfrm>
          <a:prstGeom prst="rect">
            <a:avLst/>
          </a:prstGeom>
        </p:spPr>
      </p:pic>
      <p:sp>
        <p:nvSpPr>
          <p:cNvPr id="3" name="Title 2">
            <a:extLst>
              <a:ext uri="{FF2B5EF4-FFF2-40B4-BE49-F238E27FC236}">
                <a16:creationId xmlns:a16="http://schemas.microsoft.com/office/drawing/2014/main" id="{D93DFD54-6263-C94C-B323-3FD3FFE2CE81}"/>
              </a:ext>
            </a:extLst>
          </p:cNvPr>
          <p:cNvSpPr>
            <a:spLocks noGrp="1"/>
          </p:cNvSpPr>
          <p:nvPr>
            <p:ph type="title"/>
          </p:nvPr>
        </p:nvSpPr>
        <p:spPr>
          <a:xfrm>
            <a:off x="566928" y="947404"/>
            <a:ext cx="10515600" cy="868430"/>
          </a:xfrm>
        </p:spPr>
        <p:txBody>
          <a:bodyPr/>
          <a:lstStyle/>
          <a:p>
            <a:r>
              <a:rPr lang="en-US" dirty="0"/>
              <a:t>Mood Taxonomy</a:t>
            </a:r>
          </a:p>
        </p:txBody>
      </p:sp>
      <p:sp>
        <p:nvSpPr>
          <p:cNvPr id="5" name="TextBox 4">
            <a:extLst>
              <a:ext uri="{FF2B5EF4-FFF2-40B4-BE49-F238E27FC236}">
                <a16:creationId xmlns:a16="http://schemas.microsoft.com/office/drawing/2014/main" id="{0C8B6970-CA3F-9944-8DC7-8E2E198D1BCD}"/>
              </a:ext>
            </a:extLst>
          </p:cNvPr>
          <p:cNvSpPr txBox="1"/>
          <p:nvPr/>
        </p:nvSpPr>
        <p:spPr>
          <a:xfrm>
            <a:off x="1677670" y="6122166"/>
            <a:ext cx="7556500" cy="369332"/>
          </a:xfrm>
          <a:prstGeom prst="rect">
            <a:avLst/>
          </a:prstGeom>
          <a:noFill/>
        </p:spPr>
        <p:txBody>
          <a:bodyPr wrap="square" rtlCol="0">
            <a:spAutoFit/>
          </a:bodyPr>
          <a:lstStyle/>
          <a:p>
            <a:r>
              <a:rPr lang="en-US" dirty="0">
                <a:solidFill>
                  <a:schemeClr val="tx2"/>
                </a:solidFill>
              </a:rPr>
              <a:t>https://</a:t>
            </a:r>
            <a:r>
              <a:rPr lang="en-US" dirty="0" err="1">
                <a:solidFill>
                  <a:schemeClr val="tx2"/>
                </a:solidFill>
              </a:rPr>
              <a:t>neokt.github.io</a:t>
            </a:r>
            <a:r>
              <a:rPr lang="en-US" dirty="0">
                <a:solidFill>
                  <a:schemeClr val="tx2"/>
                </a:solidFill>
              </a:rPr>
              <a:t>/projects/audio-music-mood-classification/</a:t>
            </a:r>
          </a:p>
        </p:txBody>
      </p:sp>
    </p:spTree>
    <p:extLst>
      <p:ext uri="{BB962C8B-B14F-4D97-AF65-F5344CB8AC3E}">
        <p14:creationId xmlns:p14="http://schemas.microsoft.com/office/powerpoint/2010/main" val="257459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7188" y="765042"/>
            <a:ext cx="10515600" cy="868430"/>
          </a:xfrm>
        </p:spPr>
        <p:txBody>
          <a:bodyPr>
            <a:normAutofit/>
          </a:bodyPr>
          <a:lstStyle/>
          <a:p>
            <a:r>
              <a:rPr lang="en-US" dirty="0"/>
              <a:t>Correlation Plot between the variables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79" y="1561208"/>
            <a:ext cx="6143838" cy="5080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016" y="1561208"/>
            <a:ext cx="5857983" cy="5224528"/>
          </a:xfrm>
          <a:prstGeom prst="rect">
            <a:avLst/>
          </a:prstGeom>
        </p:spPr>
      </p:pic>
    </p:spTree>
    <p:extLst>
      <p:ext uri="{BB962C8B-B14F-4D97-AF65-F5344CB8AC3E}">
        <p14:creationId xmlns:p14="http://schemas.microsoft.com/office/powerpoint/2010/main" val="417444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5402</TotalTime>
  <Words>1051</Words>
  <Application>Microsoft Office PowerPoint</Application>
  <PresentationFormat>Widescreen</PresentationFormat>
  <Paragraphs>164</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Georgia</vt:lpstr>
      <vt:lpstr>LucidaGrande</vt:lpstr>
      <vt:lpstr>Verdana</vt:lpstr>
      <vt:lpstr>UB Powerpoint Template</vt:lpstr>
      <vt:lpstr>Music recommendation using Clustering</vt:lpstr>
      <vt:lpstr>Agenda</vt:lpstr>
      <vt:lpstr>General Idea</vt:lpstr>
      <vt:lpstr>Data Acquisition</vt:lpstr>
      <vt:lpstr>Data Acquisition</vt:lpstr>
      <vt:lpstr>Features</vt:lpstr>
      <vt:lpstr>Features</vt:lpstr>
      <vt:lpstr>Mood Taxonomy</vt:lpstr>
      <vt:lpstr>Correlation Plot between the variables :</vt:lpstr>
      <vt:lpstr>Appetizer for Rock Enthusiasts! </vt:lpstr>
      <vt:lpstr>Appetizer for Rock Enthusiasts! </vt:lpstr>
      <vt:lpstr>Data distribution by genres</vt:lpstr>
      <vt:lpstr>PowerPoint Presentation</vt:lpstr>
      <vt:lpstr>PowerPoint Presentation</vt:lpstr>
      <vt:lpstr>PowerPoint Presentation</vt:lpstr>
      <vt:lpstr>Data Pre-Processing</vt:lpstr>
      <vt:lpstr>Data Pre-Processing </vt:lpstr>
      <vt:lpstr>Clustering</vt:lpstr>
      <vt:lpstr>Finding best number of cluster</vt:lpstr>
      <vt:lpstr>K-Means Clustering (By Genre)</vt:lpstr>
      <vt:lpstr>K-Means Clustering (By Mood)</vt:lpstr>
      <vt:lpstr>K-Medoids Clustering (By Mood)</vt:lpstr>
      <vt:lpstr>Hierarchical Clustering (By Mood)</vt:lpstr>
      <vt:lpstr>K-Medoids Clustering (By track)</vt:lpstr>
      <vt:lpstr>Applications and Future Scope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Suhit Datta</cp:lastModifiedBy>
  <cp:revision>295</cp:revision>
  <cp:lastPrinted>2016-07-18T17:32:49Z</cp:lastPrinted>
  <dcterms:created xsi:type="dcterms:W3CDTF">2016-06-28T14:05:07Z</dcterms:created>
  <dcterms:modified xsi:type="dcterms:W3CDTF">2018-05-03T21:12:07Z</dcterms:modified>
  <cp:category/>
</cp:coreProperties>
</file>